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O"/>
          </a:p>
        </p:txBody>
      </p:sp>
      <p:sp>
        <p:nvSpPr>
          <p:cNvPr id="4" name="Marcador de fecha 3"/>
          <p:cNvSpPr>
            <a:spLocks noGrp="1"/>
          </p:cNvSpPr>
          <p:nvPr>
            <p:ph type="dt" sz="half" idx="10"/>
          </p:nvPr>
        </p:nvSpPr>
        <p:spPr/>
        <p:txBody>
          <a:bodyPr/>
          <a:lstStyle/>
          <a:p>
            <a:fld id="{EDCFA1C6-6963-4D40-8F87-F55084ED68C3}" type="datetimeFigureOut">
              <a:rPr lang="es-CO" smtClean="0"/>
              <a:t>27/12/2016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25A76BB-D2A3-45CF-93DA-915D0E91C51D}" type="slidenum">
              <a:rPr lang="es-CO" smtClean="0"/>
              <a:t>‹Nº›</a:t>
            </a:fld>
            <a:endParaRPr lang="es-CO"/>
          </a:p>
        </p:txBody>
      </p:sp>
    </p:spTree>
    <p:extLst>
      <p:ext uri="{BB962C8B-B14F-4D97-AF65-F5344CB8AC3E}">
        <p14:creationId xmlns:p14="http://schemas.microsoft.com/office/powerpoint/2010/main" val="21486836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EDCFA1C6-6963-4D40-8F87-F55084ED68C3}" type="datetimeFigureOut">
              <a:rPr lang="es-CO" smtClean="0"/>
              <a:t>27/12/2016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25A76BB-D2A3-45CF-93DA-915D0E91C51D}" type="slidenum">
              <a:rPr lang="es-CO" smtClean="0"/>
              <a:t>‹Nº›</a:t>
            </a:fld>
            <a:endParaRPr lang="es-CO"/>
          </a:p>
        </p:txBody>
      </p:sp>
    </p:spTree>
    <p:extLst>
      <p:ext uri="{BB962C8B-B14F-4D97-AF65-F5344CB8AC3E}">
        <p14:creationId xmlns:p14="http://schemas.microsoft.com/office/powerpoint/2010/main" val="35373779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EDCFA1C6-6963-4D40-8F87-F55084ED68C3}" type="datetimeFigureOut">
              <a:rPr lang="es-CO" smtClean="0"/>
              <a:t>27/12/2016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25A76BB-D2A3-45CF-93DA-915D0E91C51D}" type="slidenum">
              <a:rPr lang="es-CO" smtClean="0"/>
              <a:t>‹Nº›</a:t>
            </a:fld>
            <a:endParaRPr lang="es-CO"/>
          </a:p>
        </p:txBody>
      </p:sp>
    </p:spTree>
    <p:extLst>
      <p:ext uri="{BB962C8B-B14F-4D97-AF65-F5344CB8AC3E}">
        <p14:creationId xmlns:p14="http://schemas.microsoft.com/office/powerpoint/2010/main" val="22754790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fecha 4"/>
          <p:cNvSpPr>
            <a:spLocks noGrp="1"/>
          </p:cNvSpPr>
          <p:nvPr>
            <p:ph type="dt" sz="half" idx="10"/>
          </p:nvPr>
        </p:nvSpPr>
        <p:spPr/>
        <p:txBody>
          <a:bodyPr/>
          <a:lstStyle/>
          <a:p>
            <a:fld id="{EDCFA1C6-6963-4D40-8F87-F55084ED68C3}" type="datetimeFigureOut">
              <a:rPr lang="es-CO" smtClean="0"/>
              <a:t>27/12/2016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25A76BB-D2A3-45CF-93DA-915D0E91C51D}" type="slidenum">
              <a:rPr lang="es-CO" smtClean="0"/>
              <a:t>‹Nº›</a:t>
            </a:fld>
            <a:endParaRPr lang="es-CO"/>
          </a:p>
        </p:txBody>
      </p:sp>
    </p:spTree>
    <p:extLst>
      <p:ext uri="{BB962C8B-B14F-4D97-AF65-F5344CB8AC3E}">
        <p14:creationId xmlns:p14="http://schemas.microsoft.com/office/powerpoint/2010/main" val="4234453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7" name="Marcador de fecha 6"/>
          <p:cNvSpPr>
            <a:spLocks noGrp="1"/>
          </p:cNvSpPr>
          <p:nvPr>
            <p:ph type="dt" sz="half" idx="10"/>
          </p:nvPr>
        </p:nvSpPr>
        <p:spPr/>
        <p:txBody>
          <a:bodyPr/>
          <a:lstStyle/>
          <a:p>
            <a:fld id="{EDCFA1C6-6963-4D40-8F87-F55084ED68C3}" type="datetimeFigureOut">
              <a:rPr lang="es-CO" smtClean="0"/>
              <a:t>27/12/2016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325A76BB-D2A3-45CF-93DA-915D0E91C51D}" type="slidenum">
              <a:rPr lang="es-CO" smtClean="0"/>
              <a:t>‹Nº›</a:t>
            </a:fld>
            <a:endParaRPr lang="es-CO"/>
          </a:p>
        </p:txBody>
      </p:sp>
    </p:spTree>
    <p:extLst>
      <p:ext uri="{BB962C8B-B14F-4D97-AF65-F5344CB8AC3E}">
        <p14:creationId xmlns:p14="http://schemas.microsoft.com/office/powerpoint/2010/main" val="21316865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fecha 2"/>
          <p:cNvSpPr>
            <a:spLocks noGrp="1"/>
          </p:cNvSpPr>
          <p:nvPr>
            <p:ph type="dt" sz="half" idx="10"/>
          </p:nvPr>
        </p:nvSpPr>
        <p:spPr/>
        <p:txBody>
          <a:bodyPr/>
          <a:lstStyle/>
          <a:p>
            <a:fld id="{EDCFA1C6-6963-4D40-8F87-F55084ED68C3}" type="datetimeFigureOut">
              <a:rPr lang="es-CO" smtClean="0"/>
              <a:t>27/12/2016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325A76BB-D2A3-45CF-93DA-915D0E91C51D}" type="slidenum">
              <a:rPr lang="es-CO" smtClean="0"/>
              <a:t>‹Nº›</a:t>
            </a:fld>
            <a:endParaRPr lang="es-CO"/>
          </a:p>
        </p:txBody>
      </p:sp>
    </p:spTree>
    <p:extLst>
      <p:ext uri="{BB962C8B-B14F-4D97-AF65-F5344CB8AC3E}">
        <p14:creationId xmlns:p14="http://schemas.microsoft.com/office/powerpoint/2010/main" val="27039697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EDCFA1C6-6963-4D40-8F87-F55084ED68C3}" type="datetimeFigureOut">
              <a:rPr lang="es-CO" smtClean="0"/>
              <a:t>27/12/2016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325A76BB-D2A3-45CF-93DA-915D0E91C51D}" type="slidenum">
              <a:rPr lang="es-CO" smtClean="0"/>
              <a:t>‹Nº›</a:t>
            </a:fld>
            <a:endParaRPr lang="es-CO"/>
          </a:p>
        </p:txBody>
      </p:sp>
    </p:spTree>
    <p:extLst>
      <p:ext uri="{BB962C8B-B14F-4D97-AF65-F5344CB8AC3E}">
        <p14:creationId xmlns:p14="http://schemas.microsoft.com/office/powerpoint/2010/main" val="4875402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EDCFA1C6-6963-4D40-8F87-F55084ED68C3}" type="datetimeFigureOut">
              <a:rPr lang="es-CO" smtClean="0"/>
              <a:t>27/12/2016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25A76BB-D2A3-45CF-93DA-915D0E91C51D}" type="slidenum">
              <a:rPr lang="es-CO" smtClean="0"/>
              <a:t>‹Nº›</a:t>
            </a:fld>
            <a:endParaRPr lang="es-CO"/>
          </a:p>
        </p:txBody>
      </p:sp>
    </p:spTree>
    <p:extLst>
      <p:ext uri="{BB962C8B-B14F-4D97-AF65-F5344CB8AC3E}">
        <p14:creationId xmlns:p14="http://schemas.microsoft.com/office/powerpoint/2010/main" val="26775556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EDCFA1C6-6963-4D40-8F87-F55084ED68C3}" type="datetimeFigureOut">
              <a:rPr lang="es-CO" smtClean="0"/>
              <a:t>27/12/2016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25A76BB-D2A3-45CF-93DA-915D0E91C51D}" type="slidenum">
              <a:rPr lang="es-CO" smtClean="0"/>
              <a:t>‹Nº›</a:t>
            </a:fld>
            <a:endParaRPr lang="es-CO"/>
          </a:p>
        </p:txBody>
      </p:sp>
    </p:spTree>
    <p:extLst>
      <p:ext uri="{BB962C8B-B14F-4D97-AF65-F5344CB8AC3E}">
        <p14:creationId xmlns:p14="http://schemas.microsoft.com/office/powerpoint/2010/main" val="5192747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EDCFA1C6-6963-4D40-8F87-F55084ED68C3}" type="datetimeFigureOut">
              <a:rPr lang="es-CO" smtClean="0"/>
              <a:t>27/12/2016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25A76BB-D2A3-45CF-93DA-915D0E91C51D}" type="slidenum">
              <a:rPr lang="es-CO" smtClean="0"/>
              <a:t>‹Nº›</a:t>
            </a:fld>
            <a:endParaRPr lang="es-CO"/>
          </a:p>
        </p:txBody>
      </p:sp>
    </p:spTree>
    <p:extLst>
      <p:ext uri="{BB962C8B-B14F-4D97-AF65-F5344CB8AC3E}">
        <p14:creationId xmlns:p14="http://schemas.microsoft.com/office/powerpoint/2010/main" val="20898948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EDCFA1C6-6963-4D40-8F87-F55084ED68C3}" type="datetimeFigureOut">
              <a:rPr lang="es-CO" smtClean="0"/>
              <a:t>27/12/2016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25A76BB-D2A3-45CF-93DA-915D0E91C51D}" type="slidenum">
              <a:rPr lang="es-CO" smtClean="0"/>
              <a:t>‹Nº›</a:t>
            </a:fld>
            <a:endParaRPr lang="es-CO"/>
          </a:p>
        </p:txBody>
      </p:sp>
    </p:spTree>
    <p:extLst>
      <p:ext uri="{BB962C8B-B14F-4D97-AF65-F5344CB8AC3E}">
        <p14:creationId xmlns:p14="http://schemas.microsoft.com/office/powerpoint/2010/main" val="13914541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DCFA1C6-6963-4D40-8F87-F55084ED68C3}" type="datetimeFigureOut">
              <a:rPr lang="es-CO" smtClean="0"/>
              <a:t>27/12/2016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25A76BB-D2A3-45CF-93DA-915D0E91C51D}" type="slidenum">
              <a:rPr lang="es-CO" smtClean="0"/>
              <a:t>‹Nº›</a:t>
            </a:fld>
            <a:endParaRPr lang="es-CO"/>
          </a:p>
        </p:txBody>
      </p:sp>
    </p:spTree>
    <p:extLst>
      <p:ext uri="{BB962C8B-B14F-4D97-AF65-F5344CB8AC3E}">
        <p14:creationId xmlns:p14="http://schemas.microsoft.com/office/powerpoint/2010/main" val="39789370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991544" y="205814"/>
            <a:ext cx="8229600" cy="39432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950627" y="2636912"/>
            <a:ext cx="6154249" cy="1631216"/>
          </a:xfrm>
          <a:prstGeom prst="rect">
            <a:avLst/>
          </a:prstGeom>
        </p:spPr>
        <p:txBody>
          <a:bodyPr wrap="none">
            <a:spAutoFit/>
          </a:bodyPr>
          <a:lstStyle/>
          <a:p>
            <a:pPr algn="ctr"/>
            <a:r>
              <a:rPr lang="es-CO" sz="6000" dirty="0">
                <a:latin typeface="Algerian" pitchFamily="82" charset="0"/>
              </a:rPr>
              <a:t>2</a:t>
            </a:r>
            <a:r>
              <a:rPr lang="es-CO" sz="6000" dirty="0"/>
              <a:t> </a:t>
            </a:r>
          </a:p>
          <a:p>
            <a:r>
              <a:rPr lang="es-CO" sz="4000" dirty="0">
                <a:latin typeface="Algerian" pitchFamily="82" charset="0"/>
              </a:rPr>
              <a:t>el propósito de la ley</a:t>
            </a: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375" y="4268128"/>
            <a:ext cx="2190750" cy="2148274"/>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70600727"/>
      </p:ext>
    </p:extLst>
  </p:cSld>
  <p:clrMapOvr>
    <a:masterClrMapping/>
  </p:clrMapOvr>
  <p:transition spd="slow">
    <p:cove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981200" y="341784"/>
            <a:ext cx="8229600" cy="1143000"/>
          </a:xfrm>
          <a:solidFill>
            <a:schemeClr val="accent4">
              <a:lumMod val="40000"/>
              <a:lumOff val="60000"/>
            </a:schemeClr>
          </a:solidFill>
          <a:scene3d>
            <a:camera prst="orthographicFront"/>
            <a:lightRig rig="threePt" dir="t"/>
          </a:scene3d>
          <a:sp3d>
            <a:bevelT w="165100" prst="coolSlant"/>
          </a:sp3d>
        </p:spPr>
        <p:txBody>
          <a:bodyPr>
            <a:normAutofit/>
          </a:bodyPr>
          <a:lstStyle/>
          <a:p>
            <a:r>
              <a:rPr lang="es-CO" sz="5400" b="1" dirty="0"/>
              <a:t>El Propósito de la Ley</a:t>
            </a:r>
          </a:p>
        </p:txBody>
      </p:sp>
      <p:sp>
        <p:nvSpPr>
          <p:cNvPr id="3" name="2 Marcador de contenido"/>
          <p:cNvSpPr>
            <a:spLocks noGrp="1"/>
          </p:cNvSpPr>
          <p:nvPr>
            <p:ph idx="1"/>
          </p:nvPr>
        </p:nvSpPr>
        <p:spPr>
          <a:xfrm>
            <a:off x="1981200" y="1600200"/>
            <a:ext cx="8229600" cy="4925144"/>
          </a:xfrm>
          <a:solidFill>
            <a:schemeClr val="accent3">
              <a:lumMod val="20000"/>
              <a:lumOff val="80000"/>
            </a:schemeClr>
          </a:solidFill>
          <a:scene3d>
            <a:camera prst="orthographicFront"/>
            <a:lightRig rig="threePt" dir="t"/>
          </a:scene3d>
          <a:sp3d>
            <a:bevelT w="165100" prst="coolSlant"/>
          </a:sp3d>
        </p:spPr>
        <p:txBody>
          <a:bodyPr>
            <a:noAutofit/>
          </a:bodyPr>
          <a:lstStyle/>
          <a:p>
            <a:r>
              <a:rPr lang="es-CO" sz="2400" dirty="0"/>
              <a:t>Dios dio su ley con el fin de proveer abundantes bendiciones para su pueblo y llevarlos a establecer una relación salvadora con él mismo. </a:t>
            </a:r>
          </a:p>
          <a:p>
            <a:pPr marL="0" indent="0">
              <a:buNone/>
            </a:pPr>
            <a:endParaRPr lang="es-CO" b="1" dirty="0"/>
          </a:p>
          <a:p>
            <a:pPr marL="0" indent="0">
              <a:buNone/>
            </a:pPr>
            <a:r>
              <a:rPr lang="es-CO" b="1" dirty="0"/>
              <a:t>Notemos los siguientes propósitos específicos:</a:t>
            </a:r>
          </a:p>
          <a:p>
            <a:pPr marL="0" indent="0">
              <a:buNone/>
            </a:pPr>
            <a:r>
              <a:rPr lang="es-CO" sz="3600" b="1" dirty="0"/>
              <a:t>1. </a:t>
            </a:r>
            <a:r>
              <a:rPr lang="es-CO" b="1" u="sng" dirty="0"/>
              <a:t>Revela la voluntad de Dios para la humanidad</a:t>
            </a:r>
            <a:r>
              <a:rPr lang="es-CO" sz="2400" dirty="0"/>
              <a:t>.</a:t>
            </a:r>
          </a:p>
          <a:p>
            <a:pPr marL="400050" lvl="1" indent="0">
              <a:buNone/>
            </a:pPr>
            <a:r>
              <a:rPr lang="es-CO" dirty="0"/>
              <a:t>Como la expresión del carácter de Dios y de su amor, los Diez Mandamientos revelan su voluntad y propósitos para la humanidad. Demandan perfecta obediencia "</a:t>
            </a:r>
            <a:r>
              <a:rPr lang="es-CO" dirty="0">
                <a:latin typeface="Agency FB" pitchFamily="34" charset="0"/>
              </a:rPr>
              <a:t>porque cualquiera que guardare toda la ley, pero ofendiere en un punto, se hace culpable de todos</a:t>
            </a:r>
            <a:r>
              <a:rPr lang="es-CO" dirty="0"/>
              <a:t>" </a:t>
            </a:r>
            <a:r>
              <a:rPr lang="es-CO" b="1" dirty="0"/>
              <a:t>(Sant.2:10). </a:t>
            </a:r>
          </a:p>
        </p:txBody>
      </p:sp>
    </p:spTree>
    <p:extLst>
      <p:ext uri="{BB962C8B-B14F-4D97-AF65-F5344CB8AC3E}">
        <p14:creationId xmlns:p14="http://schemas.microsoft.com/office/powerpoint/2010/main" val="3125164018"/>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81200" y="620688"/>
            <a:ext cx="8229600" cy="5616624"/>
          </a:xfrm>
          <a:solidFill>
            <a:schemeClr val="bg2">
              <a:lumMod val="90000"/>
            </a:schemeClr>
          </a:solidFill>
          <a:scene3d>
            <a:camera prst="orthographicFront"/>
            <a:lightRig rig="threePt" dir="t"/>
          </a:scene3d>
          <a:sp3d>
            <a:bevelT w="165100" prst="coolSlant"/>
          </a:sp3d>
        </p:spPr>
        <p:txBody>
          <a:bodyPr>
            <a:normAutofit/>
          </a:bodyPr>
          <a:lstStyle/>
          <a:p>
            <a:endParaRPr lang="es-CO" sz="2600" dirty="0"/>
          </a:p>
          <a:p>
            <a:r>
              <a:rPr lang="es-CO" sz="2600" dirty="0"/>
              <a:t>La obediencia a la ley como regla de nuestra vida, es vital para nuestra salvación. El mismo Jesús dijo: "</a:t>
            </a:r>
            <a:r>
              <a:rPr lang="es-CO" sz="2600" dirty="0">
                <a:latin typeface="Agency FB" pitchFamily="34" charset="0"/>
              </a:rPr>
              <a:t>Si quieres entrar en la vida, guarda los mandamientos</a:t>
            </a:r>
            <a:r>
              <a:rPr lang="es-CO" sz="2600" dirty="0"/>
              <a:t>" </a:t>
            </a:r>
            <a:r>
              <a:rPr lang="es-CO" sz="2600" b="1" dirty="0"/>
              <a:t>(Mat.19:17)</a:t>
            </a:r>
            <a:r>
              <a:rPr lang="es-CO" sz="2600" dirty="0"/>
              <a:t>. </a:t>
            </a:r>
            <a:r>
              <a:rPr lang="es-CO" sz="2600" u="sng" dirty="0"/>
              <a:t>Esta obediencia es posible únicamente por medio del poder que provee el Espíritu Santo al morar en nuestro interior</a:t>
            </a:r>
            <a:r>
              <a:rPr lang="es-CO" sz="2600" dirty="0"/>
              <a:t>.</a:t>
            </a:r>
          </a:p>
          <a:p>
            <a:endParaRPr lang="es-CO" dirty="0"/>
          </a:p>
          <a:p>
            <a:pPr marL="0" indent="0">
              <a:buNone/>
            </a:pPr>
            <a:r>
              <a:rPr lang="es-CO" sz="3900" b="1" dirty="0"/>
              <a:t>2. </a:t>
            </a:r>
            <a:r>
              <a:rPr lang="es-CO" b="1" u="sng" dirty="0"/>
              <a:t>Es la base del pacto de Dios</a:t>
            </a:r>
            <a:r>
              <a:rPr lang="es-CO" dirty="0"/>
              <a:t>. </a:t>
            </a:r>
          </a:p>
          <a:p>
            <a:pPr marL="457200" lvl="1" indent="0">
              <a:buNone/>
            </a:pPr>
            <a:r>
              <a:rPr lang="es-CO" dirty="0"/>
              <a:t>Moisés mencionó los Diez Mandamientos con otras leyes explicativas, en un libro llamado el libro del pacto </a:t>
            </a:r>
            <a:r>
              <a:rPr lang="es-CO" b="1" dirty="0"/>
              <a:t>(Exo.20:1 ,24:8; Exo.24:4-7)</a:t>
            </a:r>
            <a:r>
              <a:rPr lang="es-CO" dirty="0"/>
              <a:t>. Más tarde llamó a los Diez Mandamientos "</a:t>
            </a:r>
            <a:r>
              <a:rPr lang="es-CO" dirty="0">
                <a:latin typeface="Agency FB" pitchFamily="34" charset="0"/>
              </a:rPr>
              <a:t>las tablas del pacto</a:t>
            </a:r>
            <a:r>
              <a:rPr lang="es-CO" dirty="0"/>
              <a:t>", indicando su importancia como la base del pacto eterno </a:t>
            </a:r>
            <a:r>
              <a:rPr lang="es-CO" b="1" dirty="0"/>
              <a:t>(Deut.9:9; 4:13).</a:t>
            </a:r>
          </a:p>
        </p:txBody>
      </p:sp>
    </p:spTree>
    <p:extLst>
      <p:ext uri="{BB962C8B-B14F-4D97-AF65-F5344CB8AC3E}">
        <p14:creationId xmlns:p14="http://schemas.microsoft.com/office/powerpoint/2010/main" val="208922637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81200" y="476673"/>
            <a:ext cx="5987008" cy="2304256"/>
          </a:xfrm>
        </p:spPr>
        <p:txBody>
          <a:bodyPr>
            <a:normAutofit lnSpcReduction="10000"/>
          </a:bodyPr>
          <a:lstStyle/>
          <a:p>
            <a:pPr marL="0" indent="0">
              <a:buNone/>
            </a:pPr>
            <a:r>
              <a:rPr lang="es-CO" sz="4000" b="1" dirty="0"/>
              <a:t>3. </a:t>
            </a:r>
            <a:r>
              <a:rPr lang="es-CO" sz="3000" b="1" u="sng" dirty="0"/>
              <a:t>Funciona como la norma del juicio</a:t>
            </a:r>
            <a:r>
              <a:rPr lang="es-CO" sz="3000" dirty="0"/>
              <a:t>. </a:t>
            </a:r>
          </a:p>
          <a:p>
            <a:pPr marL="457200" lvl="1" indent="0">
              <a:buNone/>
            </a:pPr>
            <a:r>
              <a:rPr lang="es-CO" sz="3000" dirty="0"/>
              <a:t>Dice el salmista que, a semejanza de Dios, "</a:t>
            </a:r>
            <a:r>
              <a:rPr lang="es-CO" sz="3000" dirty="0">
                <a:latin typeface="Agency FB" pitchFamily="34" charset="0"/>
              </a:rPr>
              <a:t>todos tus mandamientos son justicia</a:t>
            </a:r>
            <a:r>
              <a:rPr lang="es-CO" sz="3000" dirty="0"/>
              <a:t>" </a:t>
            </a:r>
            <a:r>
              <a:rPr lang="es-CO" sz="3000" b="1" dirty="0"/>
              <a:t>(Sal.119:172).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89425" y="476672"/>
            <a:ext cx="2286000"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495600" y="3212977"/>
            <a:ext cx="7488832" cy="3108543"/>
          </a:xfrm>
          <a:prstGeom prst="rect">
            <a:avLst/>
          </a:prstGeom>
          <a:solidFill>
            <a:schemeClr val="accent3">
              <a:lumMod val="40000"/>
              <a:lumOff val="60000"/>
            </a:schemeClr>
          </a:solidFill>
          <a:scene3d>
            <a:camera prst="orthographicFront"/>
            <a:lightRig rig="threePt" dir="t"/>
          </a:scene3d>
          <a:sp3d>
            <a:bevelT w="165100" prst="coolSlant"/>
          </a:sp3d>
        </p:spPr>
        <p:txBody>
          <a:bodyPr wrap="square">
            <a:spAutoFit/>
          </a:bodyPr>
          <a:lstStyle/>
          <a:p>
            <a:r>
              <a:rPr lang="es-CO" sz="2800" dirty="0"/>
              <a:t>La ley, por lo tanto, establece la norma de justicia. Ninguno de nosotros será juzgado por su paciencia, sino por estos principios justos. "</a:t>
            </a:r>
            <a:r>
              <a:rPr lang="es-CO" sz="2800" dirty="0">
                <a:latin typeface="Agency FB" pitchFamily="34" charset="0"/>
              </a:rPr>
              <a:t>Teme a Dios, y guarda sus mandamientos</a:t>
            </a:r>
            <a:r>
              <a:rPr lang="es-CO" sz="2800" dirty="0"/>
              <a:t>" dice la Escritura-, "</a:t>
            </a:r>
            <a:r>
              <a:rPr lang="es-CO" sz="2800" dirty="0">
                <a:latin typeface="Agency FB" pitchFamily="34" charset="0"/>
              </a:rPr>
              <a:t>porque Dios traerá toda obra a juicio, juntamente con toda cosa encubierta, sea buena o sea mala</a:t>
            </a:r>
            <a:r>
              <a:rPr lang="es-CO" sz="2800" dirty="0"/>
              <a:t>" </a:t>
            </a:r>
            <a:r>
              <a:rPr lang="es-CO" sz="2800" b="1" dirty="0"/>
              <a:t>(Ec.12:13,14; Sant.2:12).</a:t>
            </a:r>
          </a:p>
        </p:txBody>
      </p:sp>
    </p:spTree>
    <p:extLst>
      <p:ext uri="{BB962C8B-B14F-4D97-AF65-F5344CB8AC3E}">
        <p14:creationId xmlns:p14="http://schemas.microsoft.com/office/powerpoint/2010/main" val="350049608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81200" y="332656"/>
            <a:ext cx="8291264" cy="6192688"/>
          </a:xfrm>
          <a:solidFill>
            <a:schemeClr val="accent3">
              <a:lumMod val="40000"/>
              <a:lumOff val="60000"/>
            </a:schemeClr>
          </a:solidFill>
          <a:scene3d>
            <a:camera prst="orthographicFront"/>
            <a:lightRig rig="threePt" dir="t"/>
          </a:scene3d>
          <a:sp3d>
            <a:bevelT w="165100" prst="coolSlant"/>
          </a:sp3d>
        </p:spPr>
        <p:txBody>
          <a:bodyPr>
            <a:normAutofit fontScale="92500" lnSpcReduction="10000"/>
          </a:bodyPr>
          <a:lstStyle/>
          <a:p>
            <a:pPr marL="0" indent="0">
              <a:buNone/>
            </a:pPr>
            <a:r>
              <a:rPr lang="es-CO" sz="4600" b="1" dirty="0"/>
              <a:t>4. </a:t>
            </a:r>
            <a:r>
              <a:rPr lang="es-CO" sz="4000" b="1" u="sng" dirty="0"/>
              <a:t>Las conciencias humanas varían. </a:t>
            </a:r>
            <a:endParaRPr lang="es-CO" b="1" u="sng" dirty="0"/>
          </a:p>
          <a:p>
            <a:pPr marL="457200" lvl="1" indent="0">
              <a:buNone/>
            </a:pPr>
            <a:r>
              <a:rPr lang="es-CO" dirty="0"/>
              <a:t>Algunas son </a:t>
            </a:r>
            <a:r>
              <a:rPr lang="es-CO" b="1" i="1" dirty="0"/>
              <a:t>"</a:t>
            </a:r>
            <a:r>
              <a:rPr lang="es-CO" i="1" dirty="0">
                <a:latin typeface="Agency FB" pitchFamily="34" charset="0"/>
              </a:rPr>
              <a:t>débiles</a:t>
            </a:r>
            <a:r>
              <a:rPr lang="es-CO" b="1" i="1" dirty="0"/>
              <a:t>"</a:t>
            </a:r>
            <a:r>
              <a:rPr lang="es-CO" dirty="0"/>
              <a:t>, mientras que otras están </a:t>
            </a:r>
            <a:r>
              <a:rPr lang="es-CO" b="1" i="1" dirty="0"/>
              <a:t>"</a:t>
            </a:r>
            <a:r>
              <a:rPr lang="es-CO" i="1" dirty="0">
                <a:latin typeface="Agency FB" pitchFamily="34" charset="0"/>
              </a:rPr>
              <a:t>contaminadas</a:t>
            </a:r>
            <a:r>
              <a:rPr lang="es-CO" b="1" i="1" dirty="0"/>
              <a:t>",</a:t>
            </a:r>
            <a:r>
              <a:rPr lang="es-CO" dirty="0"/>
              <a:t> son </a:t>
            </a:r>
            <a:r>
              <a:rPr lang="es-CO" b="1" i="1" dirty="0"/>
              <a:t>"</a:t>
            </a:r>
            <a:r>
              <a:rPr lang="es-CO" i="1" dirty="0">
                <a:latin typeface="Agency FB" pitchFamily="34" charset="0"/>
              </a:rPr>
              <a:t>malas</a:t>
            </a:r>
            <a:r>
              <a:rPr lang="es-CO" dirty="0"/>
              <a:t>", están "</a:t>
            </a:r>
            <a:r>
              <a:rPr lang="es-CO" i="1" dirty="0">
                <a:latin typeface="Agency FB" pitchFamily="34" charset="0"/>
              </a:rPr>
              <a:t>corrompidas</a:t>
            </a:r>
            <a:r>
              <a:rPr lang="es-CO" b="1" i="1" dirty="0"/>
              <a:t>"</a:t>
            </a:r>
            <a:r>
              <a:rPr lang="es-CO" dirty="0"/>
              <a:t> o "</a:t>
            </a:r>
            <a:r>
              <a:rPr lang="es-CO" i="1" dirty="0">
                <a:latin typeface="Agency FB" pitchFamily="34" charset="0"/>
              </a:rPr>
              <a:t>cauterizadas</a:t>
            </a:r>
            <a:r>
              <a:rPr lang="es-CO" b="1" i="1" dirty="0"/>
              <a:t>" (1 Cor.8:7,12; Tito 1:15; Heb.10:22; 1 Tim.4:2).</a:t>
            </a:r>
            <a:r>
              <a:rPr lang="es-CO" dirty="0"/>
              <a:t> A la manera de un reloj, no importa cuán bien puedan funcionar, deben estar «</a:t>
            </a:r>
            <a:r>
              <a:rPr lang="es-CO" dirty="0">
                <a:latin typeface="Agency FB" pitchFamily="34" charset="0"/>
              </a:rPr>
              <a:t>puestas de acuerdo con alguna regla exacta para ser de valo</a:t>
            </a:r>
            <a:r>
              <a:rPr lang="es-CO" dirty="0"/>
              <a:t>r». Nuestras conciencias nos dicen que debemos ser justos, pero no nos dicen en qué consiste ser justo.</a:t>
            </a:r>
          </a:p>
          <a:p>
            <a:r>
              <a:rPr lang="es-CO" dirty="0"/>
              <a:t>Únicamente la conciencia </a:t>
            </a:r>
            <a:r>
              <a:rPr lang="es-CO" u="sng" dirty="0"/>
              <a:t>sincronizada</a:t>
            </a:r>
            <a:r>
              <a:rPr lang="es-CO" dirty="0"/>
              <a:t> con la gran norma de Dios -su ley- puede mantenernos libres de caer en el pecado.</a:t>
            </a:r>
          </a:p>
          <a:p>
            <a:pPr marL="0" indent="0">
              <a:buNone/>
            </a:pPr>
            <a:r>
              <a:rPr lang="es-CO" sz="4600" b="1" dirty="0"/>
              <a:t>5</a:t>
            </a:r>
            <a:r>
              <a:rPr lang="es-CO" sz="4100" dirty="0"/>
              <a:t>. </a:t>
            </a:r>
            <a:r>
              <a:rPr lang="es-CO" sz="3600" b="1" u="sng" dirty="0"/>
              <a:t>Señala el pecado. </a:t>
            </a:r>
          </a:p>
          <a:p>
            <a:r>
              <a:rPr lang="es-CO" dirty="0">
                <a:solidFill>
                  <a:srgbClr val="FF0000"/>
                </a:solidFill>
              </a:rPr>
              <a:t>Sin los Diez Mandamientos, los seres humanos no pueden ver con claridad la santidad de Dios, su propia culpabilidad, ni su necesidad de arrepentirse</a:t>
            </a:r>
            <a:r>
              <a:rPr lang="es-CO" dirty="0"/>
              <a:t>.</a:t>
            </a:r>
          </a:p>
          <a:p>
            <a:r>
              <a:rPr lang="es-CO" dirty="0"/>
              <a:t>Por no saber que su conducta constituye una violación de la Ley de Dios, </a:t>
            </a:r>
            <a:r>
              <a:rPr lang="es-CO" dirty="0">
                <a:solidFill>
                  <a:srgbClr val="FF0000"/>
                </a:solidFill>
              </a:rPr>
              <a:t>no se sienten perdidos ni comprenden su necesidad de la sangre expiatoria de Cristo</a:t>
            </a:r>
            <a:r>
              <a:rPr lang="es-CO" dirty="0"/>
              <a:t>.</a:t>
            </a:r>
          </a:p>
          <a:p>
            <a:endParaRPr lang="es-CO" dirty="0"/>
          </a:p>
        </p:txBody>
      </p:sp>
    </p:spTree>
    <p:extLst>
      <p:ext uri="{BB962C8B-B14F-4D97-AF65-F5344CB8AC3E}">
        <p14:creationId xmlns:p14="http://schemas.microsoft.com/office/powerpoint/2010/main" val="1856948012"/>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367808" y="332656"/>
            <a:ext cx="3672408" cy="2232248"/>
          </a:xfrm>
        </p:spPr>
        <p:txBody>
          <a:bodyPr>
            <a:normAutofit lnSpcReduction="10000"/>
          </a:bodyPr>
          <a:lstStyle/>
          <a:p>
            <a:pPr marL="0" indent="0" algn="ctr">
              <a:buNone/>
            </a:pPr>
            <a:r>
              <a:rPr lang="es-CO" dirty="0"/>
              <a:t>Con el fin de ayudar a que los individuos comprendan su verdadera condición, la ley funciona como un espejo </a:t>
            </a:r>
            <a:r>
              <a:rPr lang="es-CO" b="1" i="1" dirty="0"/>
              <a:t>(Sant.1:23-25).</a:t>
            </a:r>
            <a:r>
              <a:rPr lang="es-CO" dirty="0"/>
              <a:t> </a:t>
            </a:r>
          </a:p>
        </p:txBody>
      </p:sp>
      <p:sp>
        <p:nvSpPr>
          <p:cNvPr id="4" name="3 Rectángulo"/>
          <p:cNvSpPr/>
          <p:nvPr/>
        </p:nvSpPr>
        <p:spPr>
          <a:xfrm>
            <a:off x="5303912" y="3276312"/>
            <a:ext cx="5071070" cy="3046988"/>
          </a:xfrm>
          <a:prstGeom prst="rect">
            <a:avLst/>
          </a:prstGeom>
        </p:spPr>
        <p:txBody>
          <a:bodyPr wrap="square">
            <a:spAutoFit/>
          </a:bodyPr>
          <a:lstStyle/>
          <a:p>
            <a:r>
              <a:rPr lang="es-CO" sz="2400" dirty="0"/>
              <a:t>Los que "miran" en ella, ven sus propios defectos de carácter en contraste con el carácter justo de Dios. De este modo, la ley moral demuestra que todo el mundo es culpable delante de Dios </a:t>
            </a:r>
            <a:r>
              <a:rPr lang="es-CO" sz="2400" b="1" dirty="0"/>
              <a:t>(Rom.3:19), </a:t>
            </a:r>
            <a:r>
              <a:rPr lang="es-CO" sz="2400" dirty="0"/>
              <a:t>haciendo así que cada uno sea plenamente responsable delante de él.</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7528" y="260648"/>
            <a:ext cx="2448272" cy="216024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84232" y="260648"/>
            <a:ext cx="2190750" cy="216024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64688" y="3277773"/>
            <a:ext cx="3151192" cy="306896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61586001"/>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981200" y="274638"/>
            <a:ext cx="8229600" cy="1354162"/>
          </a:xfrm>
          <a:solidFill>
            <a:schemeClr val="accent3">
              <a:lumMod val="40000"/>
              <a:lumOff val="60000"/>
            </a:schemeClr>
          </a:solidFill>
          <a:scene3d>
            <a:camera prst="orthographicFront"/>
            <a:lightRig rig="threePt" dir="t"/>
          </a:scene3d>
          <a:sp3d>
            <a:bevelT w="165100" prst="coolSlant"/>
          </a:sp3d>
        </p:spPr>
        <p:txBody>
          <a:bodyPr>
            <a:noAutofit/>
          </a:bodyPr>
          <a:lstStyle/>
          <a:p>
            <a:r>
              <a:rPr lang="es-CO" sz="2800" b="1" dirty="0"/>
              <a:t>Esto explica el porqué muchos no quieren saber nada de Dios, a semejanza de Adán y Eva, se esconden. </a:t>
            </a:r>
            <a:br>
              <a:rPr lang="es-CO" sz="2800" b="1" dirty="0"/>
            </a:br>
            <a:r>
              <a:rPr lang="es-CO" sz="2800" b="1" dirty="0"/>
              <a:t>Ver Ge.3:8.</a:t>
            </a:r>
          </a:p>
        </p:txBody>
      </p:sp>
      <p:sp>
        <p:nvSpPr>
          <p:cNvPr id="3" name="2 Marcador de contenido"/>
          <p:cNvSpPr>
            <a:spLocks noGrp="1"/>
          </p:cNvSpPr>
          <p:nvPr>
            <p:ph idx="1"/>
          </p:nvPr>
        </p:nvSpPr>
        <p:spPr>
          <a:xfrm>
            <a:off x="1981200" y="5229200"/>
            <a:ext cx="8229600" cy="1296144"/>
          </a:xfrm>
          <a:solidFill>
            <a:schemeClr val="accent3">
              <a:lumMod val="40000"/>
              <a:lumOff val="60000"/>
            </a:schemeClr>
          </a:solidFill>
          <a:scene3d>
            <a:camera prst="orthographicFront"/>
            <a:lightRig rig="threePt" dir="t"/>
          </a:scene3d>
          <a:sp3d>
            <a:bevelT w="165100" prst="coolSlant"/>
          </a:sp3d>
        </p:spPr>
        <p:txBody>
          <a:bodyPr>
            <a:normAutofit fontScale="92500"/>
          </a:bodyPr>
          <a:lstStyle/>
          <a:p>
            <a:pPr marL="0" indent="0" algn="ctr">
              <a:buNone/>
            </a:pPr>
            <a:r>
              <a:rPr lang="es-CO" b="1" dirty="0"/>
              <a:t>La solución no es romper el espejo por que nos muestra nuestra verdadera condición, o romper la Ley, sino acudir a Cristo para que nos perdone y nos transforme.</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1544" y="1772817"/>
            <a:ext cx="2376264" cy="32756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03739" y="1772817"/>
            <a:ext cx="2672382" cy="32756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92144" y="1772817"/>
            <a:ext cx="2808312" cy="3275633"/>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7505097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81200" y="548680"/>
            <a:ext cx="8229600" cy="5832648"/>
          </a:xfrm>
          <a:solidFill>
            <a:schemeClr val="accent4"/>
          </a:solidFill>
          <a:scene3d>
            <a:camera prst="orthographicFront"/>
            <a:lightRig rig="threePt" dir="t"/>
          </a:scene3d>
          <a:sp3d>
            <a:bevelT w="165100" prst="coolSlant"/>
          </a:sp3d>
        </p:spPr>
        <p:txBody>
          <a:bodyPr>
            <a:normAutofit/>
          </a:bodyPr>
          <a:lstStyle/>
          <a:p>
            <a:pPr marL="0" indent="0" algn="ctr">
              <a:buNone/>
            </a:pPr>
            <a:r>
              <a:rPr lang="es-CO" dirty="0">
                <a:solidFill>
                  <a:schemeClr val="bg1"/>
                </a:solidFill>
              </a:rPr>
              <a:t>"Por medio de la ley es el conocimiento del pecado" </a:t>
            </a:r>
            <a:r>
              <a:rPr lang="es-CO" b="1" dirty="0">
                <a:solidFill>
                  <a:schemeClr val="bg1"/>
                </a:solidFill>
              </a:rPr>
              <a:t>(Rom.3:20) </a:t>
            </a:r>
            <a:r>
              <a:rPr lang="es-CO" dirty="0">
                <a:solidFill>
                  <a:schemeClr val="bg1"/>
                </a:solidFill>
              </a:rPr>
              <a:t>por cuanto "</a:t>
            </a:r>
            <a:r>
              <a:rPr lang="es-CO" dirty="0">
                <a:solidFill>
                  <a:schemeClr val="bg1"/>
                </a:solidFill>
                <a:latin typeface="Agency FB" pitchFamily="34" charset="0"/>
              </a:rPr>
              <a:t>el pecado es infracción de la ley</a:t>
            </a:r>
            <a:r>
              <a:rPr lang="es-CO" dirty="0">
                <a:solidFill>
                  <a:schemeClr val="bg1"/>
                </a:solidFill>
              </a:rPr>
              <a:t>" </a:t>
            </a:r>
            <a:r>
              <a:rPr lang="es-CO" b="1" dirty="0">
                <a:solidFill>
                  <a:schemeClr val="bg1"/>
                </a:solidFill>
              </a:rPr>
              <a:t>(1 Juan 3:4). </a:t>
            </a:r>
            <a:r>
              <a:rPr lang="es-CO" dirty="0">
                <a:solidFill>
                  <a:schemeClr val="bg1"/>
                </a:solidFill>
              </a:rPr>
              <a:t>De hecho, Pablo afirmó: "</a:t>
            </a:r>
            <a:r>
              <a:rPr lang="es-CO" dirty="0">
                <a:solidFill>
                  <a:schemeClr val="bg1"/>
                </a:solidFill>
                <a:latin typeface="Agency FB" pitchFamily="34" charset="0"/>
              </a:rPr>
              <a:t>Yo no conocí el pecado sino por la ley</a:t>
            </a:r>
            <a:r>
              <a:rPr lang="es-CO" dirty="0">
                <a:solidFill>
                  <a:schemeClr val="bg1"/>
                </a:solidFill>
              </a:rPr>
              <a:t>" </a:t>
            </a:r>
            <a:r>
              <a:rPr lang="es-CO" b="1" dirty="0">
                <a:solidFill>
                  <a:schemeClr val="bg1"/>
                </a:solidFill>
              </a:rPr>
              <a:t>(Rom.7:7)</a:t>
            </a:r>
            <a:r>
              <a:rPr lang="es-CO" dirty="0">
                <a:solidFill>
                  <a:schemeClr val="bg1"/>
                </a:solidFill>
              </a:rPr>
              <a:t>. </a:t>
            </a:r>
          </a:p>
          <a:p>
            <a:pPr marL="0" indent="0" algn="ctr">
              <a:buNone/>
            </a:pPr>
            <a:endParaRPr lang="es-CO" dirty="0">
              <a:solidFill>
                <a:srgbClr val="FF0000"/>
              </a:solidFill>
            </a:endParaRPr>
          </a:p>
          <a:p>
            <a:pPr marL="0" indent="0" algn="ctr">
              <a:buNone/>
            </a:pPr>
            <a:r>
              <a:rPr lang="es-CO" b="1" dirty="0">
                <a:solidFill>
                  <a:srgbClr val="FFFF00"/>
                </a:solidFill>
              </a:rPr>
              <a:t>Al convencer a los pecadores de su pecado, les ayuda a darse cuenta de que están condenados bajo el juicio de la ira de Dios, y que confrontan la pena de muerte eterna. Los hace conscientes de su absoluta impotencia.</a:t>
            </a:r>
          </a:p>
        </p:txBody>
      </p:sp>
    </p:spTree>
    <p:extLst>
      <p:ext uri="{BB962C8B-B14F-4D97-AF65-F5344CB8AC3E}">
        <p14:creationId xmlns:p14="http://schemas.microsoft.com/office/powerpoint/2010/main" val="374841412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81200" y="243898"/>
            <a:ext cx="8229600" cy="2248999"/>
          </a:xfrm>
          <a:solidFill>
            <a:schemeClr val="accent3">
              <a:lumMod val="20000"/>
              <a:lumOff val="80000"/>
            </a:schemeClr>
          </a:solidFill>
          <a:scene3d>
            <a:camera prst="orthographicFront"/>
            <a:lightRig rig="threePt" dir="t"/>
          </a:scene3d>
          <a:sp3d>
            <a:bevelT w="165100" prst="coolSlant"/>
          </a:sp3d>
        </p:spPr>
        <p:txBody>
          <a:bodyPr>
            <a:normAutofit fontScale="92500" lnSpcReduction="10000"/>
          </a:bodyPr>
          <a:lstStyle/>
          <a:p>
            <a:pPr marL="0" indent="0">
              <a:buNone/>
            </a:pPr>
            <a:r>
              <a:rPr lang="es-CO" sz="4200" b="1" dirty="0"/>
              <a:t>6</a:t>
            </a:r>
            <a:r>
              <a:rPr lang="es-CO" dirty="0"/>
              <a:t>. </a:t>
            </a:r>
            <a:r>
              <a:rPr lang="es-CO" sz="3800" b="1" u="sng" dirty="0"/>
              <a:t>Es un agente en la conversión. </a:t>
            </a:r>
          </a:p>
          <a:p>
            <a:pPr marL="457200" lvl="1" indent="0">
              <a:buNone/>
            </a:pPr>
            <a:r>
              <a:rPr lang="es-CO" dirty="0"/>
              <a:t>La Ley de Dios es el instrumento que el Espíritu Santo usa para llevarnos a la conversión: "</a:t>
            </a:r>
            <a:r>
              <a:rPr lang="es-CO" dirty="0">
                <a:latin typeface="Agency FB" pitchFamily="34" charset="0"/>
              </a:rPr>
              <a:t>La ley de Jehová es perfecta, que convierte el alma</a:t>
            </a:r>
            <a:r>
              <a:rPr lang="es-CO" dirty="0"/>
              <a:t>" </a:t>
            </a:r>
            <a:r>
              <a:rPr lang="es-CO" b="1" dirty="0"/>
              <a:t>(Sal.19:7). </a:t>
            </a:r>
            <a:r>
              <a:rPr lang="es-CO" dirty="0"/>
              <a:t>Una vez que por haber visto nuestro verdadero carácter nos damos cuenta de que somos pecadores, que estamos condenados a muerte y sin esperanza, entonces captamos nuestra necesidad de un Salvador.</a:t>
            </a:r>
          </a:p>
          <a:p>
            <a:endParaRPr lang="es-CO" dirty="0"/>
          </a:p>
        </p:txBody>
      </p:sp>
      <p:sp>
        <p:nvSpPr>
          <p:cNvPr id="2" name="1 Rectángulo"/>
          <p:cNvSpPr/>
          <p:nvPr/>
        </p:nvSpPr>
        <p:spPr>
          <a:xfrm>
            <a:off x="1502621" y="4437112"/>
            <a:ext cx="9144000" cy="2308324"/>
          </a:xfrm>
          <a:prstGeom prst="rect">
            <a:avLst/>
          </a:prstGeom>
          <a:solidFill>
            <a:schemeClr val="accent3">
              <a:lumMod val="20000"/>
              <a:lumOff val="80000"/>
            </a:schemeClr>
          </a:solidFill>
          <a:scene3d>
            <a:camera prst="orthographicFront"/>
            <a:lightRig rig="threePt" dir="t"/>
          </a:scene3d>
          <a:sp3d>
            <a:bevelT w="165100" prst="coolSlant"/>
          </a:sp3d>
        </p:spPr>
        <p:txBody>
          <a:bodyPr wrap="square">
            <a:spAutoFit/>
          </a:bodyPr>
          <a:lstStyle/>
          <a:p>
            <a:r>
              <a:rPr lang="es-CO" sz="2400" dirty="0"/>
              <a:t>Entonces las buenas nuevas del Evangelio llegan a ser verdaderamente significativas. De este modo, la ley nos encamina hacia Cristo, el único que nos puede ayudar a escapar de nuestra desesperada situación. Es en este sentido que Pablo se refiere tanto a la ley moral como a la ley ceremonial como "</a:t>
            </a:r>
            <a:r>
              <a:rPr lang="es-CO" sz="2400" dirty="0">
                <a:latin typeface="Agency FB" pitchFamily="34" charset="0"/>
              </a:rPr>
              <a:t>nuestro tutor para llevarnos a Cristo, a fin de que fuésemos justificados por la </a:t>
            </a:r>
            <a:r>
              <a:rPr lang="es-CO" sz="2400" dirty="0"/>
              <a:t>fe" </a:t>
            </a:r>
            <a:r>
              <a:rPr lang="es-CO" sz="2400" b="1" dirty="0"/>
              <a:t>(Gál.3:24).</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7568" y="2659634"/>
            <a:ext cx="2190750" cy="161925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Flecha a la derecha con bandas"/>
          <p:cNvSpPr/>
          <p:nvPr/>
        </p:nvSpPr>
        <p:spPr>
          <a:xfrm>
            <a:off x="4398318" y="2619376"/>
            <a:ext cx="4032448" cy="1619250"/>
          </a:xfrm>
          <a:prstGeom prst="stripedRightArrow">
            <a:avLst/>
          </a:prstGeom>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000" b="1" dirty="0"/>
              <a:t>La Ley nos dice: ¡Yo no puedo salvarte,  ve a Cristo!</a:t>
            </a:r>
          </a:p>
        </p:txBody>
      </p:sp>
      <p:pic>
        <p:nvPicPr>
          <p:cNvPr id="102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77250" y="2619375"/>
            <a:ext cx="2190750" cy="161925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10859151"/>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81200" y="404665"/>
            <a:ext cx="5770984" cy="3312368"/>
          </a:xfrm>
        </p:spPr>
        <p:txBody>
          <a:bodyPr>
            <a:normAutofit fontScale="85000" lnSpcReduction="20000"/>
          </a:bodyPr>
          <a:lstStyle/>
          <a:p>
            <a:r>
              <a:rPr lang="es-CO" dirty="0"/>
              <a:t>Aun cuando la ley revela nuestro pecado, no por ello puede salvarnos. Tal como el agua es el medio de limpiar un rostro sucio, así también nosotros, después de haber descubierto nuestra necesidad mirándonos en el espejo de la ley moral de Dios, nos acercamos a la fuente que constituye un manantial abierto... para la purificación del pecado y de la inmundicia" </a:t>
            </a:r>
            <a:r>
              <a:rPr lang="es-CO" b="1" dirty="0"/>
              <a:t>(Zac.13:1</a:t>
            </a:r>
            <a:r>
              <a:rPr lang="es-CO" dirty="0"/>
              <a:t>) y somos purificados </a:t>
            </a:r>
            <a:r>
              <a:rPr lang="es-CO" b="1" i="1" dirty="0"/>
              <a:t>"</a:t>
            </a:r>
            <a:r>
              <a:rPr lang="es-CO" sz="3400" i="1" dirty="0">
                <a:latin typeface="Agency FB" pitchFamily="34" charset="0"/>
              </a:rPr>
              <a:t>en la sangre del Cord</a:t>
            </a:r>
            <a:r>
              <a:rPr lang="es-CO" sz="3400" i="1" dirty="0"/>
              <a:t>ero</a:t>
            </a:r>
            <a:r>
              <a:rPr lang="es-CO" b="1" i="1" dirty="0"/>
              <a:t>"</a:t>
            </a:r>
            <a:r>
              <a:rPr lang="es-CO" b="1" dirty="0"/>
              <a:t> </a:t>
            </a:r>
            <a:r>
              <a:rPr lang="es-CO" b="1" i="1" dirty="0"/>
              <a:t>(Apoc.7:14).</a:t>
            </a:r>
            <a:r>
              <a:rPr lang="es-CO" dirty="0"/>
              <a:t> </a:t>
            </a:r>
          </a:p>
        </p:txBody>
      </p:sp>
      <p:pic>
        <p:nvPicPr>
          <p:cNvPr id="7170" name="Picture 2" descr="http://www.elevangelioeterno.com/v2/images/imagenes-web/doctrinas/la_ley/clip_image002_000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24192" y="620688"/>
            <a:ext cx="2628900" cy="25922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876575" y="3645024"/>
            <a:ext cx="8496944" cy="3046988"/>
          </a:xfrm>
          <a:prstGeom prst="rect">
            <a:avLst/>
          </a:prstGeom>
          <a:solidFill>
            <a:schemeClr val="accent3">
              <a:lumMod val="20000"/>
              <a:lumOff val="80000"/>
            </a:schemeClr>
          </a:solidFill>
          <a:scene3d>
            <a:camera prst="orthographicFront"/>
            <a:lightRig rig="threePt" dir="t"/>
          </a:scene3d>
          <a:sp3d>
            <a:bevelT w="165100" prst="coolSlant"/>
          </a:sp3d>
        </p:spPr>
        <p:txBody>
          <a:bodyPr wrap="square">
            <a:spAutoFit/>
          </a:bodyPr>
          <a:lstStyle/>
          <a:p>
            <a:r>
              <a:rPr lang="es-CO" sz="2400" dirty="0"/>
              <a:t>Debemos mirar a Cristo, "</a:t>
            </a:r>
            <a:r>
              <a:rPr lang="es-CO" sz="2400" dirty="0">
                <a:latin typeface="Bodoni MT Black" pitchFamily="18" charset="0"/>
              </a:rPr>
              <a:t>y a medida que Cristo (nos) es revelado... sobre la cruz del Calvario, moribundo bajo el peso de los pecados de todo el mundo, el Espíritu Santo (nos) muestra... la actitud de Dios para con todos los que se arrepienten de sus transgresiones</a:t>
            </a:r>
            <a:r>
              <a:rPr lang="es-CO" sz="2400" dirty="0"/>
              <a:t>". Entonces la esperanza colma nuestras almas, y por fe nos aferramos de nuestro Salvador, quien nos extiende el don de la vida eterna </a:t>
            </a:r>
            <a:r>
              <a:rPr lang="es-CO" sz="2400" b="1" dirty="0"/>
              <a:t>(Juan 3:16).</a:t>
            </a:r>
          </a:p>
        </p:txBody>
      </p:sp>
    </p:spTree>
    <p:extLst>
      <p:ext uri="{BB962C8B-B14F-4D97-AF65-F5344CB8AC3E}">
        <p14:creationId xmlns:p14="http://schemas.microsoft.com/office/powerpoint/2010/main" val="60362111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81200" y="404664"/>
            <a:ext cx="8229600" cy="5976664"/>
          </a:xfrm>
          <a:solidFill>
            <a:schemeClr val="accent4">
              <a:lumMod val="20000"/>
              <a:lumOff val="80000"/>
            </a:schemeClr>
          </a:solidFill>
          <a:scene3d>
            <a:camera prst="orthographicFront"/>
            <a:lightRig rig="threePt" dir="t"/>
          </a:scene3d>
          <a:sp3d>
            <a:bevelT w="165100" prst="coolSlant"/>
          </a:sp3d>
        </p:spPr>
        <p:txBody>
          <a:bodyPr>
            <a:normAutofit/>
          </a:bodyPr>
          <a:lstStyle/>
          <a:p>
            <a:pPr marL="0" indent="0">
              <a:buNone/>
            </a:pPr>
            <a:r>
              <a:rPr lang="es-CO" sz="4700" b="1" dirty="0"/>
              <a:t>7. </a:t>
            </a:r>
            <a:r>
              <a:rPr lang="es-CO" sz="3800" b="1" u="sng" dirty="0"/>
              <a:t>Provee verdadera libertad</a:t>
            </a:r>
            <a:r>
              <a:rPr lang="es-CO" sz="3800" dirty="0"/>
              <a:t>. </a:t>
            </a:r>
          </a:p>
          <a:p>
            <a:pPr marL="457200" lvl="1" indent="0">
              <a:buNone/>
            </a:pPr>
            <a:r>
              <a:rPr lang="es-CO" dirty="0"/>
              <a:t>Cristo dijo que "</a:t>
            </a:r>
            <a:r>
              <a:rPr lang="es-CO" dirty="0">
                <a:latin typeface="Agency FB" pitchFamily="34" charset="0"/>
              </a:rPr>
              <a:t>todo aquel que hace pecado, esclavo es del pecado</a:t>
            </a:r>
            <a:r>
              <a:rPr lang="es-CO" dirty="0"/>
              <a:t>" </a:t>
            </a:r>
            <a:r>
              <a:rPr lang="es-CO" b="1" dirty="0"/>
              <a:t>(Juan 8:34). </a:t>
            </a:r>
            <a:r>
              <a:rPr lang="es-CO" dirty="0"/>
              <a:t>Cuando transgredimos la Ley de Dios, no tenemos libertad; pero la obediencia a los Diez Mandamientos nos asegura la verdadera libertad. Vivir dentro de los confines de la Ley de Dios significa libertad del pecado. </a:t>
            </a:r>
          </a:p>
          <a:p>
            <a:pPr marL="457200" lvl="1" indent="0">
              <a:buNone/>
            </a:pPr>
            <a:endParaRPr lang="es-CO" dirty="0"/>
          </a:p>
          <a:p>
            <a:pPr marL="457200" lvl="1" indent="0">
              <a:buNone/>
            </a:pPr>
            <a:r>
              <a:rPr lang="es-CO" dirty="0"/>
              <a:t>Además, significa ser libres de lo que acompaña al pecado: </a:t>
            </a:r>
            <a:r>
              <a:rPr lang="es-CO" u="sng" dirty="0"/>
              <a:t>Como es la continua preocupación, las heridas de la conciencia, y una carga creciente de culpabilidad y remordimiento que desgasta nuestras fuerzas vitales. </a:t>
            </a:r>
          </a:p>
          <a:p>
            <a:pPr marL="457200" lvl="1" indent="0">
              <a:buNone/>
            </a:pPr>
            <a:r>
              <a:rPr lang="es-CO" dirty="0"/>
              <a:t>Dice el salmista: "</a:t>
            </a:r>
            <a:r>
              <a:rPr lang="es-CO" dirty="0">
                <a:latin typeface="Agency FB" pitchFamily="34" charset="0"/>
              </a:rPr>
              <a:t>Andaré en libertad, porque busqué tus mandamientos</a:t>
            </a:r>
            <a:r>
              <a:rPr lang="es-CO" dirty="0"/>
              <a:t>" </a:t>
            </a:r>
            <a:r>
              <a:rPr lang="es-CO" b="1" dirty="0"/>
              <a:t>(Sal.119:45). </a:t>
            </a:r>
            <a:r>
              <a:rPr lang="es-CO" dirty="0"/>
              <a:t>Santiago se refiere al Decálogo llamándolo "</a:t>
            </a:r>
            <a:r>
              <a:rPr lang="es-CO" dirty="0">
                <a:latin typeface="Agency FB" pitchFamily="34" charset="0"/>
              </a:rPr>
              <a:t>la ley real</a:t>
            </a:r>
            <a:r>
              <a:rPr lang="es-CO" dirty="0"/>
              <a:t>", "</a:t>
            </a:r>
            <a:r>
              <a:rPr lang="es-CO" dirty="0">
                <a:latin typeface="Agency FB" pitchFamily="34" charset="0"/>
              </a:rPr>
              <a:t>la perfecta ley, la de la libertad</a:t>
            </a:r>
            <a:r>
              <a:rPr lang="es-CO" dirty="0"/>
              <a:t>" </a:t>
            </a:r>
            <a:r>
              <a:rPr lang="es-CO" b="1" dirty="0"/>
              <a:t>(Sant.2:8; 1:25).</a:t>
            </a:r>
          </a:p>
        </p:txBody>
      </p:sp>
    </p:spTree>
    <p:extLst>
      <p:ext uri="{BB962C8B-B14F-4D97-AF65-F5344CB8AC3E}">
        <p14:creationId xmlns:p14="http://schemas.microsoft.com/office/powerpoint/2010/main" val="2669439735"/>
      </p:ext>
    </p:extLst>
  </p:cSld>
  <p:clrMapOvr>
    <a:masterClrMapping/>
  </p:clrMapOvr>
  <p:transition spd="slow">
    <p:cove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81200" y="404665"/>
            <a:ext cx="5770984" cy="2016223"/>
          </a:xfrm>
        </p:spPr>
        <p:txBody>
          <a:bodyPr>
            <a:normAutofit/>
          </a:bodyPr>
          <a:lstStyle/>
          <a:p>
            <a:r>
              <a:rPr lang="es-CO" dirty="0"/>
              <a:t>Con el fin de que recibamos esa libertad, Jesús nos invita a llegarnos a él con nuestra carga de pecado. En su lugar nos ofrece su yugo, el cual es fácil </a:t>
            </a:r>
            <a:r>
              <a:rPr lang="es-CO" b="1" i="1" dirty="0"/>
              <a:t>(Mat.11:29,30).</a:t>
            </a:r>
            <a:r>
              <a:rPr lang="es-CO" dirty="0"/>
              <a:t>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12224" y="32657"/>
            <a:ext cx="2190750" cy="2388231"/>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4655840" y="2852936"/>
            <a:ext cx="3312368" cy="1938992"/>
          </a:xfrm>
          <a:prstGeom prst="rect">
            <a:avLst/>
          </a:prstGeom>
        </p:spPr>
        <p:txBody>
          <a:bodyPr wrap="square">
            <a:spAutoFit/>
          </a:bodyPr>
          <a:lstStyle/>
          <a:p>
            <a:pPr algn="ctr"/>
            <a:r>
              <a:rPr lang="es-CO" sz="2400" b="1" dirty="0"/>
              <a:t>Un yugo es un instrumento de servicio; al dividir la carga, hace que sea más fácil realizar diversas tareas. </a:t>
            </a:r>
            <a:endParaRPr lang="es-CO" b="1" dirty="0"/>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75520" y="2708920"/>
            <a:ext cx="2694806" cy="2016224"/>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88738" y="2708920"/>
            <a:ext cx="2190750" cy="2016224"/>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919536" y="5013176"/>
            <a:ext cx="8318124" cy="1631216"/>
          </a:xfrm>
          <a:prstGeom prst="rect">
            <a:avLst/>
          </a:prstGeom>
          <a:solidFill>
            <a:schemeClr val="accent3">
              <a:lumMod val="40000"/>
              <a:lumOff val="60000"/>
            </a:schemeClr>
          </a:solidFill>
        </p:spPr>
        <p:txBody>
          <a:bodyPr wrap="square">
            <a:spAutoFit/>
          </a:bodyPr>
          <a:lstStyle/>
          <a:p>
            <a:pPr algn="ctr"/>
            <a:r>
              <a:rPr lang="es-CO" sz="2000" dirty="0"/>
              <a:t>Cristo nos ofrece su compañía bajo el yugo. El yugo mismo es la ley; "la gran ley de amor revelada en el Edén, proclamada en el Sinaí, y en el nuevo pacto escrita en el corazón </a:t>
            </a:r>
            <a:r>
              <a:rPr lang="es-CO" sz="2000" b="1" dirty="0"/>
              <a:t>(Heb.8:10), </a:t>
            </a:r>
            <a:r>
              <a:rPr lang="es-CO" sz="2000" dirty="0"/>
              <a:t>es la que liga al obrero humano a la voluntad de Dios". Cuando caminamos con Cristo, es más fácil obedecer a Dios. </a:t>
            </a:r>
          </a:p>
          <a:p>
            <a:pPr algn="ctr"/>
            <a:r>
              <a:rPr lang="es-CO" sz="2000" b="1" dirty="0"/>
              <a:t>SOLOS ES IMPOSIBLE</a:t>
            </a:r>
            <a:r>
              <a:rPr lang="es-CO" sz="2000" dirty="0"/>
              <a:t>. Ver </a:t>
            </a:r>
            <a:r>
              <a:rPr lang="es-CO" sz="2000" b="1" dirty="0"/>
              <a:t>Juan 15:4-6. </a:t>
            </a:r>
            <a:endParaRPr lang="es-CO" sz="1600" b="1" dirty="0"/>
          </a:p>
        </p:txBody>
      </p:sp>
      <p:sp>
        <p:nvSpPr>
          <p:cNvPr id="5" name="4 Rectángulo"/>
          <p:cNvSpPr/>
          <p:nvPr/>
        </p:nvSpPr>
        <p:spPr>
          <a:xfrm>
            <a:off x="1775520" y="4333746"/>
            <a:ext cx="2694806" cy="369332"/>
          </a:xfrm>
          <a:prstGeom prst="rect">
            <a:avLst/>
          </a:prstGeom>
          <a:solidFill>
            <a:schemeClr val="accent6">
              <a:lumMod val="40000"/>
              <a:lumOff val="60000"/>
            </a:schemeClr>
          </a:solidFill>
          <a:scene3d>
            <a:camera prst="orthographicFront"/>
            <a:lightRig rig="threePt" dir="t"/>
          </a:scene3d>
          <a:sp3d>
            <a:bevelT w="165100" prst="coolSlant"/>
          </a:sp3d>
        </p:spPr>
        <p:txBody>
          <a:bodyPr wrap="square">
            <a:spAutoFit/>
          </a:bodyPr>
          <a:lstStyle/>
          <a:p>
            <a:pPr algn="ctr"/>
            <a:r>
              <a:rPr lang="es-CO" b="1" dirty="0"/>
              <a:t>Ver Juan 1:14; Mat.1:21.</a:t>
            </a:r>
          </a:p>
        </p:txBody>
      </p:sp>
    </p:spTree>
    <p:extLst>
      <p:ext uri="{BB962C8B-B14F-4D97-AF65-F5344CB8AC3E}">
        <p14:creationId xmlns:p14="http://schemas.microsoft.com/office/powerpoint/2010/main" val="3386978548"/>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80406" y="5589240"/>
            <a:ext cx="8229600" cy="1080120"/>
          </a:xfrm>
          <a:solidFill>
            <a:schemeClr val="accent4">
              <a:lumMod val="60000"/>
              <a:lumOff val="40000"/>
            </a:schemeClr>
          </a:solidFill>
          <a:scene3d>
            <a:camera prst="orthographicFront"/>
            <a:lightRig rig="threePt" dir="t"/>
          </a:scene3d>
          <a:sp3d>
            <a:bevelT w="165100" prst="coolSlant"/>
          </a:sp3d>
        </p:spPr>
        <p:txBody>
          <a:bodyPr>
            <a:normAutofit fontScale="92500" lnSpcReduction="10000"/>
          </a:bodyPr>
          <a:lstStyle/>
          <a:p>
            <a:pPr marL="0" indent="0" algn="ctr">
              <a:buNone/>
            </a:pPr>
            <a:r>
              <a:rPr lang="es-CO" b="1" dirty="0"/>
              <a:t>Cuando Cristo mora dentro de nosotros, Él transforma nuestra naturaleza de pecado, e implanta en nosotros Su naturaleza, la naturaleza Santa e Inmaculada.</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7529" y="260648"/>
            <a:ext cx="8494341" cy="5112568"/>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97177613"/>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91544" y="332656"/>
            <a:ext cx="8229600" cy="6120680"/>
          </a:xfrm>
          <a:solidFill>
            <a:schemeClr val="accent4">
              <a:lumMod val="75000"/>
            </a:schemeClr>
          </a:solidFill>
          <a:scene3d>
            <a:camera prst="orthographicFront"/>
            <a:lightRig rig="threePt" dir="t"/>
          </a:scene3d>
          <a:sp3d>
            <a:bevelT w="165100" prst="coolSlant"/>
          </a:sp3d>
        </p:spPr>
        <p:txBody>
          <a:bodyPr>
            <a:normAutofit fontScale="92500"/>
          </a:bodyPr>
          <a:lstStyle/>
          <a:p>
            <a:pPr marL="0" indent="0" algn="ctr">
              <a:buNone/>
            </a:pPr>
            <a:r>
              <a:rPr lang="es-CO" b="1" dirty="0">
                <a:solidFill>
                  <a:srgbClr val="FFFF00"/>
                </a:solidFill>
              </a:rPr>
              <a:t>Cuando compartimos el yugo de Cristo, significa que cada día tenemos que negar al yo. Cristo puede darnos la doble resolución, la voluntad de sufrir y de librar las batallas del Señor con energía perseverante. El nos capacita para tener éxito en lo que antes era imposible. </a:t>
            </a:r>
          </a:p>
          <a:p>
            <a:pPr marL="0" indent="0" algn="ctr">
              <a:buNone/>
            </a:pPr>
            <a:endParaRPr lang="es-CO" dirty="0"/>
          </a:p>
          <a:p>
            <a:pPr marL="0" indent="0" algn="ctr">
              <a:buNone/>
            </a:pPr>
            <a:r>
              <a:rPr lang="es-CO" b="1" dirty="0">
                <a:solidFill>
                  <a:schemeClr val="bg1"/>
                </a:solidFill>
              </a:rPr>
              <a:t>De este modo, la ley, escrita en nuestros corazones, se convierte en una delicia y un gozo. Somos libres porque deseamos vivir conforme a los mandamientos divinos.</a:t>
            </a:r>
          </a:p>
          <a:p>
            <a:pPr marL="0" indent="0" algn="ctr">
              <a:buNone/>
            </a:pPr>
            <a:endParaRPr lang="es-CO" b="1" dirty="0">
              <a:solidFill>
                <a:srgbClr val="FFFF00"/>
              </a:solidFill>
            </a:endParaRPr>
          </a:p>
          <a:p>
            <a:pPr marL="0" indent="0" algn="ctr">
              <a:buNone/>
            </a:pPr>
            <a:r>
              <a:rPr lang="es-CO" b="1" dirty="0">
                <a:solidFill>
                  <a:srgbClr val="FFFF00"/>
                </a:solidFill>
              </a:rPr>
              <a:t>Si se presenta la ley sin el poder salvador de Cristo, no hay libertad del pecado. Pero la gracia salvadora de Dios, la cual no anula la ley, pone a nuestro alcance el poder que nos libra del pecado, porque "</a:t>
            </a:r>
            <a:r>
              <a:rPr lang="es-CO" b="1" dirty="0">
                <a:solidFill>
                  <a:srgbClr val="FFFF00"/>
                </a:solidFill>
                <a:latin typeface="Agency FB" pitchFamily="34" charset="0"/>
              </a:rPr>
              <a:t>donde está el Espíritu del Señor, allí hay libertad</a:t>
            </a:r>
            <a:r>
              <a:rPr lang="es-CO" b="1" dirty="0">
                <a:solidFill>
                  <a:srgbClr val="FFFF00"/>
                </a:solidFill>
              </a:rPr>
              <a:t>" </a:t>
            </a:r>
            <a:r>
              <a:rPr lang="es-CO" b="1" u="sng" dirty="0">
                <a:solidFill>
                  <a:srgbClr val="FFFF00"/>
                </a:solidFill>
              </a:rPr>
              <a:t>(2 Cor.3:17). </a:t>
            </a:r>
          </a:p>
          <a:p>
            <a:endParaRPr lang="es-CO" b="1" dirty="0">
              <a:solidFill>
                <a:srgbClr val="FFFF00"/>
              </a:solidFill>
            </a:endParaRPr>
          </a:p>
        </p:txBody>
      </p:sp>
    </p:spTree>
    <p:extLst>
      <p:ext uri="{BB962C8B-B14F-4D97-AF65-F5344CB8AC3E}">
        <p14:creationId xmlns:p14="http://schemas.microsoft.com/office/powerpoint/2010/main" val="1860243842"/>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81200" y="260648"/>
            <a:ext cx="8229600" cy="648072"/>
          </a:xfrm>
        </p:spPr>
        <p:txBody>
          <a:bodyPr>
            <a:normAutofit fontScale="92500" lnSpcReduction="20000"/>
          </a:bodyPr>
          <a:lstStyle/>
          <a:p>
            <a:pPr marL="0" indent="0">
              <a:buNone/>
            </a:pPr>
            <a:r>
              <a:rPr lang="es-CO" sz="5100" b="1" dirty="0"/>
              <a:t>8. </a:t>
            </a:r>
            <a:r>
              <a:rPr lang="es-CO" sz="4000" b="1" u="sng" dirty="0"/>
              <a:t>Domina el mal y trae bendiciones. </a:t>
            </a:r>
          </a:p>
        </p:txBody>
      </p:sp>
      <p:sp>
        <p:nvSpPr>
          <p:cNvPr id="4" name="3 Rectángulo"/>
          <p:cNvSpPr/>
          <p:nvPr/>
        </p:nvSpPr>
        <p:spPr>
          <a:xfrm>
            <a:off x="2351584" y="1052737"/>
            <a:ext cx="5472608" cy="2246769"/>
          </a:xfrm>
          <a:prstGeom prst="rect">
            <a:avLst/>
          </a:prstGeom>
        </p:spPr>
        <p:txBody>
          <a:bodyPr wrap="square">
            <a:spAutoFit/>
          </a:bodyPr>
          <a:lstStyle/>
          <a:p>
            <a:r>
              <a:rPr lang="es-CO" sz="2800" dirty="0"/>
              <a:t>El aumento en los crímenes, la violencia, la inmoralidad y la maldad que inunda el mundo, se ha originado en el desprecio del Decálogo. </a:t>
            </a:r>
            <a:endParaRPr lang="es-CO" sz="2400"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96200" y="1037239"/>
            <a:ext cx="2376264" cy="2262266"/>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Rectángulo"/>
          <p:cNvSpPr/>
          <p:nvPr/>
        </p:nvSpPr>
        <p:spPr>
          <a:xfrm>
            <a:off x="3869594" y="3434337"/>
            <a:ext cx="6408712" cy="3416320"/>
          </a:xfrm>
          <a:prstGeom prst="rect">
            <a:avLst/>
          </a:prstGeom>
          <a:solidFill>
            <a:schemeClr val="accent3">
              <a:lumMod val="40000"/>
              <a:lumOff val="60000"/>
            </a:schemeClr>
          </a:solidFill>
          <a:scene3d>
            <a:camera prst="orthographicFront"/>
            <a:lightRig rig="threePt" dir="t"/>
          </a:scene3d>
          <a:sp3d>
            <a:bevelT w="165100" prst="coolSlant"/>
          </a:sp3d>
        </p:spPr>
        <p:txBody>
          <a:bodyPr wrap="square">
            <a:spAutoFit/>
          </a:bodyPr>
          <a:lstStyle/>
          <a:p>
            <a:r>
              <a:rPr lang="es-CO" sz="2400" dirty="0"/>
              <a:t>Dondequiera que se acepta esta ley, inmoviliza el pecado, promueve la conducta correcta, y se convierte en un medio de establecer la justicia. Las naciones que han incorporado sus principios, en sus leyes han experimentado grandes bendiciones. Por otra parte, el abandono de sus principios causa una decadencia progresiva, tal como sucedió en tiempos del diluvio. Ver </a:t>
            </a:r>
            <a:r>
              <a:rPr lang="es-CO" sz="2400" b="1" u="sng" dirty="0"/>
              <a:t>Ge.6:5</a:t>
            </a:r>
            <a:r>
              <a:rPr lang="es-CO" sz="2400" b="1" dirty="0"/>
              <a:t>. </a:t>
            </a:r>
            <a:r>
              <a:rPr lang="es-CO" sz="2400" dirty="0"/>
              <a:t>Y además en Sodoma</a:t>
            </a:r>
            <a:r>
              <a:rPr lang="es-CO" sz="2400" b="1" dirty="0"/>
              <a:t> Ver </a:t>
            </a:r>
            <a:r>
              <a:rPr lang="es-CO" sz="2400" b="1" u="sng" dirty="0"/>
              <a:t>Ge.19:4,5.</a:t>
            </a:r>
            <a:endParaRPr lang="es-CO" sz="2800" b="1" u="sng" dirty="0"/>
          </a:p>
        </p:txBody>
      </p:sp>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8646" y="3861049"/>
            <a:ext cx="2083098" cy="2677656"/>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20413934"/>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81200" y="476672"/>
            <a:ext cx="8229600" cy="5976664"/>
          </a:xfrm>
          <a:solidFill>
            <a:schemeClr val="accent3">
              <a:lumMod val="40000"/>
              <a:lumOff val="60000"/>
            </a:schemeClr>
          </a:solidFill>
          <a:scene3d>
            <a:camera prst="orthographicFront"/>
            <a:lightRig rig="threePt" dir="t"/>
          </a:scene3d>
          <a:sp3d>
            <a:bevelT w="165100" prst="coolSlant"/>
          </a:sp3d>
        </p:spPr>
        <p:txBody>
          <a:bodyPr>
            <a:normAutofit/>
          </a:bodyPr>
          <a:lstStyle/>
          <a:p>
            <a:pPr marL="0" indent="0">
              <a:buNone/>
            </a:pPr>
            <a:r>
              <a:rPr lang="es-CO" dirty="0"/>
              <a:t>En los tiempos del Antiguo Testamento, Dios a menudo bendecía a naciones e individuos en proporción a la manera como obedecían su ley. "</a:t>
            </a:r>
            <a:r>
              <a:rPr lang="es-CO" i="1" dirty="0">
                <a:latin typeface="Agency FB" pitchFamily="34" charset="0"/>
              </a:rPr>
              <a:t>La justicia engrandece a la nación</a:t>
            </a:r>
            <a:r>
              <a:rPr lang="es-CO" dirty="0"/>
              <a:t>", declara la Escritura, y "</a:t>
            </a:r>
            <a:r>
              <a:rPr lang="es-CO" i="1" dirty="0">
                <a:latin typeface="Agency FB" pitchFamily="34" charset="0"/>
              </a:rPr>
              <a:t>con justicia será afirmado el trono</a:t>
            </a:r>
            <a:r>
              <a:rPr lang="es-CO" dirty="0"/>
              <a:t>" </a:t>
            </a:r>
            <a:r>
              <a:rPr lang="es-CO" b="1" dirty="0"/>
              <a:t>(Prov.14:34; 16:12). </a:t>
            </a:r>
          </a:p>
          <a:p>
            <a:pPr marL="0" indent="0">
              <a:buNone/>
            </a:pPr>
            <a:endParaRPr lang="es-CO" dirty="0"/>
          </a:p>
          <a:p>
            <a:pPr marL="0" indent="0">
              <a:buNone/>
            </a:pPr>
            <a:r>
              <a:rPr lang="es-CO" dirty="0"/>
              <a:t>Los que rehusaban obedecer los mandamientos de Dios sufrían calamidades </a:t>
            </a:r>
            <a:r>
              <a:rPr lang="es-CO" b="1" dirty="0"/>
              <a:t>(Sal.89:31,32</a:t>
            </a:r>
            <a:r>
              <a:rPr lang="es-CO" dirty="0"/>
              <a:t>). "</a:t>
            </a:r>
            <a:r>
              <a:rPr lang="es-CO" i="1" dirty="0">
                <a:latin typeface="Agency FB" pitchFamily="34" charset="0"/>
              </a:rPr>
              <a:t>La maldición de Jehová está en la casa del impío, pero bendecirá la morada de los justos</a:t>
            </a:r>
            <a:r>
              <a:rPr lang="es-CO" dirty="0"/>
              <a:t>" </a:t>
            </a:r>
            <a:r>
              <a:rPr lang="es-CO" b="1" dirty="0"/>
              <a:t>(Prov.3:33; Lev.26; deut.28). </a:t>
            </a:r>
          </a:p>
          <a:p>
            <a:pPr marL="0" indent="0">
              <a:buNone/>
            </a:pPr>
            <a:endParaRPr lang="es-CO" b="1" dirty="0"/>
          </a:p>
          <a:p>
            <a:pPr marL="0" indent="0">
              <a:buNone/>
            </a:pPr>
            <a:r>
              <a:rPr lang="es-CO" dirty="0"/>
              <a:t>El mismo principio general continúa siendo válido en nuestros días.</a:t>
            </a:r>
          </a:p>
        </p:txBody>
      </p:sp>
    </p:spTree>
    <p:extLst>
      <p:ext uri="{BB962C8B-B14F-4D97-AF65-F5344CB8AC3E}">
        <p14:creationId xmlns:p14="http://schemas.microsoft.com/office/powerpoint/2010/main" val="9581535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effectLst>
            <a:glow rad="228600">
              <a:schemeClr val="accent2">
                <a:satMod val="175000"/>
                <a:alpha val="40000"/>
              </a:schemeClr>
            </a:glow>
          </a:effectLst>
          <a:scene3d>
            <a:camera prst="orthographicFront"/>
            <a:lightRig rig="threePt" dir="t"/>
          </a:scene3d>
          <a:sp3d>
            <a:bevelT w="165100" prst="coolSlant"/>
          </a:sp3d>
        </p:spPr>
        <p:txBody>
          <a:bodyPr/>
          <a:lstStyle/>
          <a:p>
            <a:r>
              <a:rPr lang="es-CO" sz="4800" b="1" i="1" dirty="0"/>
              <a:t>La Perpetuidad de la Ley</a:t>
            </a:r>
            <a:endParaRPr lang="es-CO" b="1" i="1" dirty="0"/>
          </a:p>
        </p:txBody>
      </p:sp>
      <p:sp>
        <p:nvSpPr>
          <p:cNvPr id="3" name="2 Marcador de contenido"/>
          <p:cNvSpPr>
            <a:spLocks noGrp="1"/>
          </p:cNvSpPr>
          <p:nvPr>
            <p:ph idx="1"/>
          </p:nvPr>
        </p:nvSpPr>
        <p:spPr>
          <a:xfrm>
            <a:off x="1981200" y="1600200"/>
            <a:ext cx="8229600" cy="5069160"/>
          </a:xfrm>
          <a:solidFill>
            <a:schemeClr val="bg1">
              <a:lumMod val="95000"/>
            </a:schemeClr>
          </a:solidFill>
          <a:scene3d>
            <a:camera prst="orthographicFront"/>
            <a:lightRig rig="threePt" dir="t"/>
          </a:scene3d>
          <a:sp3d>
            <a:bevelT w="165100" prst="coolSlant"/>
          </a:sp3d>
        </p:spPr>
        <p:txBody>
          <a:bodyPr>
            <a:normAutofit fontScale="55000" lnSpcReduction="20000"/>
          </a:bodyPr>
          <a:lstStyle/>
          <a:p>
            <a:r>
              <a:rPr lang="es-CO" sz="4400" dirty="0"/>
              <a:t>Por cuanto la ley moral de los Diez Mandamientos es un reflejo del carácter de Dios, sus principios no son temporales ni sujetos a las circunstancias, sino absolutos, inmutables, y de validez permanente para la humanidad. A través de los siglos, los cristianos verdaderos han creído firmemente en la perpetuidad de la Ley de Dios, afirmando con decisión su validez continua.</a:t>
            </a:r>
          </a:p>
          <a:p>
            <a:pPr marL="0" indent="0">
              <a:buNone/>
            </a:pPr>
            <a:endParaRPr lang="es-CO" sz="4000" b="1" dirty="0"/>
          </a:p>
          <a:p>
            <a:pPr marL="0" indent="0">
              <a:buNone/>
            </a:pPr>
            <a:r>
              <a:rPr lang="es-CO" sz="5100" b="1" dirty="0"/>
              <a:t>La ley </a:t>
            </a:r>
            <a:r>
              <a:rPr lang="es-CO" sz="5100" b="1" u="sng" dirty="0"/>
              <a:t>antes del Sinaí</a:t>
            </a:r>
            <a:r>
              <a:rPr lang="es-CO" sz="5100" b="1" dirty="0"/>
              <a:t>. </a:t>
            </a:r>
          </a:p>
          <a:p>
            <a:r>
              <a:rPr lang="es-CO" sz="4400" dirty="0"/>
              <a:t>La ley existía mucho antes de que Dios le diera el Decálogo a Israel. Si no hubiese sido así, no podría haber existido pecado antes del Sinaí, </a:t>
            </a:r>
            <a:r>
              <a:rPr lang="es-CO" sz="4400" u="sng" dirty="0"/>
              <a:t>como lo señala el pecado de Caín, y la destrucción de los antediluvianos</a:t>
            </a:r>
            <a:r>
              <a:rPr lang="es-CO" sz="4400" dirty="0"/>
              <a:t>: "</a:t>
            </a:r>
            <a:r>
              <a:rPr lang="es-CO" sz="4400" i="1" dirty="0">
                <a:latin typeface="Agency FB" pitchFamily="34" charset="0"/>
              </a:rPr>
              <a:t>pues el pecado es infracción de la ley</a:t>
            </a:r>
            <a:r>
              <a:rPr lang="es-CO" sz="4400" dirty="0"/>
              <a:t>" </a:t>
            </a:r>
            <a:r>
              <a:rPr lang="es-CO" sz="4400" b="1" dirty="0"/>
              <a:t>(1 Juan 3:4). </a:t>
            </a:r>
            <a:r>
              <a:rPr lang="es-CO" sz="4400" dirty="0"/>
              <a:t>El hecho de que Lucifer y sus ángeles pecaron, provee evidencia de la presencia de la ley aún antes de la creación de este mundo. Ver </a:t>
            </a:r>
            <a:r>
              <a:rPr lang="es-CO" sz="4400" b="1" dirty="0"/>
              <a:t>(2 Ped.2:4).</a:t>
            </a:r>
          </a:p>
        </p:txBody>
      </p:sp>
    </p:spTree>
    <p:extLst>
      <p:ext uri="{BB962C8B-B14F-4D97-AF65-F5344CB8AC3E}">
        <p14:creationId xmlns:p14="http://schemas.microsoft.com/office/powerpoint/2010/main" val="1779116524"/>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981200" y="274638"/>
            <a:ext cx="8229600" cy="1498178"/>
          </a:xfrm>
          <a:solidFill>
            <a:schemeClr val="accent4">
              <a:lumMod val="40000"/>
              <a:lumOff val="60000"/>
            </a:schemeClr>
          </a:solidFill>
          <a:scene3d>
            <a:camera prst="orthographicFront"/>
            <a:lightRig rig="threePt" dir="t"/>
          </a:scene3d>
          <a:sp3d>
            <a:bevelT w="165100" prst="coolSlant"/>
          </a:sp3d>
        </p:spPr>
        <p:txBody>
          <a:bodyPr>
            <a:noAutofit/>
          </a:bodyPr>
          <a:lstStyle/>
          <a:p>
            <a:r>
              <a:rPr lang="es-CO" sz="3200" b="1" dirty="0"/>
              <a:t>Por cuanto: «</a:t>
            </a:r>
            <a:r>
              <a:rPr lang="es-CO" sz="3200" b="1" dirty="0">
                <a:latin typeface="Agency FB" pitchFamily="34" charset="0"/>
              </a:rPr>
              <a:t>el pecado es infracción de la ley</a:t>
            </a:r>
            <a:r>
              <a:rPr lang="es-CO" sz="3200" b="1" dirty="0"/>
              <a:t>» Dios expulsó a Satanás del cielo, castigó a Caín, y sentenció a muerte a los antediluvianos.</a:t>
            </a:r>
          </a:p>
        </p:txBody>
      </p:sp>
      <p:sp>
        <p:nvSpPr>
          <p:cNvPr id="3" name="2 Marcador de contenido"/>
          <p:cNvSpPr>
            <a:spLocks noGrp="1"/>
          </p:cNvSpPr>
          <p:nvPr>
            <p:ph idx="1"/>
          </p:nvPr>
        </p:nvSpPr>
        <p:spPr>
          <a:xfrm>
            <a:off x="1981200" y="5085184"/>
            <a:ext cx="8291264" cy="1512168"/>
          </a:xfrm>
          <a:solidFill>
            <a:schemeClr val="accent4">
              <a:lumMod val="40000"/>
              <a:lumOff val="60000"/>
            </a:schemeClr>
          </a:solidFill>
          <a:scene3d>
            <a:camera prst="orthographicFront"/>
            <a:lightRig rig="threePt" dir="t"/>
          </a:scene3d>
          <a:sp3d>
            <a:bevelT w="165100" prst="coolSlant"/>
          </a:sp3d>
        </p:spPr>
        <p:txBody>
          <a:bodyPr>
            <a:noAutofit/>
          </a:bodyPr>
          <a:lstStyle/>
          <a:p>
            <a:pPr marL="0" indent="0" algn="ctr">
              <a:buNone/>
            </a:pPr>
            <a:r>
              <a:rPr lang="es-CO" b="1" dirty="0"/>
              <a:t>Estos tres ejemplos son una evidencia elocuente de que la Ley de Dios existía desde el cielo, y por ende antes del Sinaí.</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1544" y="1988841"/>
            <a:ext cx="2592288" cy="2880321"/>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99856" y="1988841"/>
            <a:ext cx="2520280" cy="288032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36160" y="1988841"/>
            <a:ext cx="2736304" cy="2880321"/>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09434826"/>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043472" y="404665"/>
            <a:ext cx="8194945" cy="2232248"/>
          </a:xfrm>
          <a:solidFill>
            <a:schemeClr val="accent3">
              <a:lumMod val="20000"/>
              <a:lumOff val="80000"/>
            </a:schemeClr>
          </a:solidFill>
          <a:scene3d>
            <a:camera prst="orthographicFront"/>
            <a:lightRig rig="threePt" dir="t"/>
          </a:scene3d>
          <a:sp3d>
            <a:bevelT w="165100" prst="coolSlant"/>
          </a:sp3d>
        </p:spPr>
        <p:txBody>
          <a:bodyPr>
            <a:noAutofit/>
          </a:bodyPr>
          <a:lstStyle/>
          <a:p>
            <a:r>
              <a:rPr lang="es-CO" sz="2400" u="sng" dirty="0"/>
              <a:t>Cuando Dios creó a Adán y Eva a su imagen, implantó en sus mentes los principios morales de la ley</a:t>
            </a:r>
            <a:r>
              <a:rPr lang="es-CO" sz="2400" dirty="0"/>
              <a:t>, haciendo que para ellos el acto de cumplir la voluntad de su Creador fuese algo natural. Su transgresión introdujo el pecado en la familia humana </a:t>
            </a:r>
            <a:r>
              <a:rPr lang="es-CO" sz="2400" b="1" i="1" dirty="0"/>
              <a:t>(Rom.5:12).</a:t>
            </a:r>
            <a:endParaRPr lang="es-CO" sz="2400" dirty="0"/>
          </a:p>
        </p:txBody>
      </p:sp>
      <p:pic>
        <p:nvPicPr>
          <p:cNvPr id="8194" name="Picture 2" descr="http://www.elevangelioeterno.com/v2/images/imagenes-web/doctrinas/la_ley/clip_image002_000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52184" y="3410881"/>
            <a:ext cx="2628900" cy="2856748"/>
          </a:xfrm>
          <a:prstGeom prst="rect">
            <a:avLst/>
          </a:prstGeom>
          <a:noFill/>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Lst>
        </p:spPr>
      </p:pic>
      <p:sp>
        <p:nvSpPr>
          <p:cNvPr id="2" name="1 Rectángulo"/>
          <p:cNvSpPr/>
          <p:nvPr/>
        </p:nvSpPr>
        <p:spPr>
          <a:xfrm>
            <a:off x="2021118" y="3685093"/>
            <a:ext cx="5544616" cy="2308324"/>
          </a:xfrm>
          <a:prstGeom prst="rect">
            <a:avLst/>
          </a:prstGeom>
          <a:solidFill>
            <a:schemeClr val="accent3">
              <a:lumMod val="20000"/>
              <a:lumOff val="80000"/>
            </a:schemeClr>
          </a:solidFill>
          <a:scene3d>
            <a:camera prst="orthographicFront"/>
            <a:lightRig rig="threePt" dir="t"/>
          </a:scene3d>
          <a:sp3d>
            <a:bevelT w="165100" prst="coolSlant"/>
          </a:sp3d>
        </p:spPr>
        <p:txBody>
          <a:bodyPr wrap="square">
            <a:spAutoFit/>
          </a:bodyPr>
          <a:lstStyle/>
          <a:p>
            <a:r>
              <a:rPr lang="es-CO" sz="2400" dirty="0"/>
              <a:t>Más tarde, Dios dijo de Abrahán que "</a:t>
            </a:r>
            <a:r>
              <a:rPr lang="es-CO" sz="2400" i="1" dirty="0">
                <a:latin typeface="Agency FB" pitchFamily="34" charset="0"/>
              </a:rPr>
              <a:t>oyó... mi voz, y guardó mi precepto, mis mandamientos, mis estatutos y mis leyes</a:t>
            </a:r>
            <a:r>
              <a:rPr lang="es-CO" sz="2400" dirty="0"/>
              <a:t>" </a:t>
            </a:r>
            <a:r>
              <a:rPr lang="es-CO" sz="2400" b="1" dirty="0"/>
              <a:t>(Gén.26:5). </a:t>
            </a:r>
            <a:r>
              <a:rPr lang="es-CO" sz="2400" dirty="0"/>
              <a:t>Moisés, por su parte, enseñó los estatutos y las leyes de Dios </a:t>
            </a:r>
            <a:r>
              <a:rPr lang="es-CO" sz="2400" u="sng" dirty="0"/>
              <a:t>antes del Sinaí. Ver  </a:t>
            </a:r>
            <a:r>
              <a:rPr lang="es-CO" sz="2400" b="1" dirty="0"/>
              <a:t>(Exo.16:4,16-30; 18:16). </a:t>
            </a:r>
          </a:p>
        </p:txBody>
      </p:sp>
    </p:spTree>
    <p:extLst>
      <p:ext uri="{BB962C8B-B14F-4D97-AF65-F5344CB8AC3E}">
        <p14:creationId xmlns:p14="http://schemas.microsoft.com/office/powerpoint/2010/main" val="335445639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81200" y="476672"/>
            <a:ext cx="8229600" cy="6048672"/>
          </a:xfrm>
          <a:solidFill>
            <a:schemeClr val="accent4">
              <a:lumMod val="20000"/>
              <a:lumOff val="80000"/>
            </a:schemeClr>
          </a:solidFill>
          <a:scene3d>
            <a:camera prst="orthographicFront"/>
            <a:lightRig rig="threePt" dir="t"/>
          </a:scene3d>
          <a:sp3d>
            <a:bevelT w="165100" prst="coolSlant"/>
          </a:sp3d>
        </p:spPr>
        <p:txBody>
          <a:bodyPr>
            <a:normAutofit fontScale="92500" lnSpcReduction="20000"/>
          </a:bodyPr>
          <a:lstStyle/>
          <a:p>
            <a:r>
              <a:rPr lang="es-CO" dirty="0"/>
              <a:t>El estudio del libro del Génesis demuestra que los Diez Mandamientos eran conocidos mucho antes del Sinaí. Dicho libro revela que, antes que Dios diera el Decálogo, la gente se daba cuenta de que los actos que éste prohíbe eran malos. Esta comprensión general de la ley moral muestra que Dios proveyó a la humanidad con el conocimiento de los Diez Mandamientos.</a:t>
            </a:r>
          </a:p>
          <a:p>
            <a:endParaRPr lang="es-CO" dirty="0"/>
          </a:p>
          <a:p>
            <a:pPr marL="0" indent="0">
              <a:buNone/>
            </a:pPr>
            <a:r>
              <a:rPr lang="es-CO" sz="5200" b="1" dirty="0"/>
              <a:t>La ley en el Sinaí. </a:t>
            </a:r>
          </a:p>
          <a:p>
            <a:endParaRPr lang="es-CO" dirty="0"/>
          </a:p>
          <a:p>
            <a:r>
              <a:rPr lang="es-CO" dirty="0"/>
              <a:t>Durante su largo período de esclavitud en Egipto una nación que no reconocía al Dios verdadero </a:t>
            </a:r>
            <a:r>
              <a:rPr lang="es-CO" b="1" dirty="0"/>
              <a:t>(Exo.5:2), </a:t>
            </a:r>
            <a:r>
              <a:rPr lang="es-CO" dirty="0"/>
              <a:t>los israelitas vivieron en la idolatría y la corrupción. </a:t>
            </a:r>
            <a:r>
              <a:rPr lang="es-CO" u="sng" dirty="0"/>
              <a:t>En consecuencia, perdieron mucho de su comprensión de la santidad, la pureza y los principios morales de Dios</a:t>
            </a:r>
            <a:r>
              <a:rPr lang="es-CO" dirty="0"/>
              <a:t>. </a:t>
            </a:r>
            <a:r>
              <a:rPr lang="es-CO" u="sng" dirty="0"/>
              <a:t>Su condición de esclavos hizo que para ellos fuese difícil adorar a Dios.</a:t>
            </a:r>
          </a:p>
          <a:p>
            <a:endParaRPr lang="es-CO" dirty="0"/>
          </a:p>
        </p:txBody>
      </p:sp>
    </p:spTree>
    <p:extLst>
      <p:ext uri="{BB962C8B-B14F-4D97-AF65-F5344CB8AC3E}">
        <p14:creationId xmlns:p14="http://schemas.microsoft.com/office/powerpoint/2010/main" val="389718400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81200" y="260648"/>
            <a:ext cx="8229600" cy="3960440"/>
          </a:xfrm>
          <a:solidFill>
            <a:schemeClr val="accent4">
              <a:lumMod val="40000"/>
              <a:lumOff val="60000"/>
            </a:schemeClr>
          </a:solidFill>
          <a:scene3d>
            <a:camera prst="orthographicFront"/>
            <a:lightRig rig="threePt" dir="t"/>
          </a:scene3d>
          <a:sp3d>
            <a:bevelT w="165100" prst="coolSlant"/>
          </a:sp3d>
        </p:spPr>
        <p:txBody>
          <a:bodyPr>
            <a:noAutofit/>
          </a:bodyPr>
          <a:lstStyle/>
          <a:p>
            <a:r>
              <a:rPr lang="es-CO" b="1" dirty="0"/>
              <a:t>Ex. 2:23 </a:t>
            </a:r>
            <a:r>
              <a:rPr lang="es-CO" dirty="0"/>
              <a:t>dice: «</a:t>
            </a:r>
            <a:r>
              <a:rPr lang="es-CO" i="1" dirty="0">
                <a:latin typeface="Agency FB" pitchFamily="34" charset="0"/>
              </a:rPr>
              <a:t>Aconteció que después de muchos días murió el rey de Egipto, y los hijos de Israel gemían a causa de la servidumbre, y clamaron; y subió a Dios el clamor de ellos con motivo de su servidumbre</a:t>
            </a:r>
            <a:r>
              <a:rPr lang="es-CO" dirty="0"/>
              <a:t>». Respondiendo a su clamor desesperado en procura de ayuda, Dios recordó su pacto con Abrahán y determinó librar a su pueblo, sacándolos "</a:t>
            </a:r>
            <a:r>
              <a:rPr lang="es-CO" i="1" dirty="0">
                <a:latin typeface="Agency FB" pitchFamily="34" charset="0"/>
              </a:rPr>
              <a:t>del horno de hierro</a:t>
            </a:r>
            <a:r>
              <a:rPr lang="es-CO" dirty="0"/>
              <a:t>" </a:t>
            </a:r>
            <a:r>
              <a:rPr lang="es-CO" b="1" dirty="0"/>
              <a:t>(Deut.4:20) </a:t>
            </a:r>
            <a:r>
              <a:rPr lang="es-CO" dirty="0"/>
              <a:t>para conducirlos a una tierra en donde "</a:t>
            </a:r>
            <a:r>
              <a:rPr lang="es-CO" i="1" dirty="0">
                <a:latin typeface="Agency FB" pitchFamily="34" charset="0"/>
              </a:rPr>
              <a:t>guardasen sus estatutos y cumpliesen sus leyes</a:t>
            </a:r>
            <a:r>
              <a:rPr lang="es-CO" dirty="0"/>
              <a:t>" </a:t>
            </a:r>
            <a:r>
              <a:rPr lang="es-CO" b="1" dirty="0"/>
              <a:t>(Sal.105:43-45). </a:t>
            </a:r>
          </a:p>
        </p:txBody>
      </p:sp>
      <p:sp>
        <p:nvSpPr>
          <p:cNvPr id="4" name="3 Rectángulo"/>
          <p:cNvSpPr/>
          <p:nvPr/>
        </p:nvSpPr>
        <p:spPr>
          <a:xfrm>
            <a:off x="1775520" y="4365104"/>
            <a:ext cx="6048672" cy="2308324"/>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sz="2400" dirty="0"/>
              <a:t>Después de su liberación, los condujo al monte Sinaí y les dio la ley moral que es la norma de su gobierno y las leyes ceremoniales que les enseñarían a reconocer que el camino de la salvación depende del sacrificio expiatorio del Salvador.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12224" y="4581129"/>
            <a:ext cx="2304256" cy="2059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0983892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81200" y="404664"/>
            <a:ext cx="8229600" cy="6192688"/>
          </a:xfrm>
          <a:solidFill>
            <a:schemeClr val="bg2">
              <a:lumMod val="90000"/>
            </a:schemeClr>
          </a:solidFill>
          <a:scene3d>
            <a:camera prst="orthographicFront"/>
            <a:lightRig rig="threePt" dir="t"/>
          </a:scene3d>
          <a:sp3d>
            <a:bevelT w="165100" prst="coolSlant"/>
          </a:sp3d>
        </p:spPr>
        <p:txBody>
          <a:bodyPr>
            <a:normAutofit fontScale="85000" lnSpcReduction="10000"/>
          </a:bodyPr>
          <a:lstStyle/>
          <a:p>
            <a:r>
              <a:rPr lang="es-CO" dirty="0"/>
              <a:t>De este modo, en el Sinaí Dios promulgó su ley en forma directa, en términos claros y sencillos, "</a:t>
            </a:r>
            <a:r>
              <a:rPr lang="es-CO" i="1" dirty="0">
                <a:latin typeface="Agency FB" pitchFamily="34" charset="0"/>
              </a:rPr>
              <a:t>a causa de las transgresiones</a:t>
            </a:r>
            <a:r>
              <a:rPr lang="es-CO" dirty="0"/>
              <a:t>" </a:t>
            </a:r>
            <a:r>
              <a:rPr lang="es-CO" b="1" dirty="0"/>
              <a:t>(Gál.3:19), </a:t>
            </a:r>
            <a:r>
              <a:rPr lang="es-CO" dirty="0"/>
              <a:t>"</a:t>
            </a:r>
            <a:r>
              <a:rPr lang="es-CO" i="1" dirty="0">
                <a:latin typeface="Agency FB" pitchFamily="34" charset="0"/>
              </a:rPr>
              <a:t>a fin de que por el mandamiento el pecado llegase a ser sobremanera pecaminoso</a:t>
            </a:r>
            <a:r>
              <a:rPr lang="es-CO" dirty="0"/>
              <a:t>" </a:t>
            </a:r>
            <a:r>
              <a:rPr lang="es-CO" b="1" dirty="0"/>
              <a:t>(Rom.7:13). </a:t>
            </a:r>
            <a:r>
              <a:rPr lang="es-CO" dirty="0"/>
              <a:t>Tan sólo si lograban distinguir con gran claridad la ley moral de Dios, podrían los israelitas volverse conscientes de sus transgresiones, descubrir su impotencia y comprender su necesidad de salvación.</a:t>
            </a:r>
          </a:p>
          <a:p>
            <a:pPr marL="0" indent="0">
              <a:buNone/>
            </a:pPr>
            <a:endParaRPr lang="es-CO" sz="4100" b="1" dirty="0"/>
          </a:p>
          <a:p>
            <a:pPr marL="0" indent="0">
              <a:buNone/>
            </a:pPr>
            <a:r>
              <a:rPr lang="es-CO" sz="4100" b="1" dirty="0"/>
              <a:t>La ley antes del retorno de Cristo. </a:t>
            </a:r>
          </a:p>
          <a:p>
            <a:pPr marL="400050" lvl="1" indent="0">
              <a:buNone/>
            </a:pPr>
            <a:r>
              <a:rPr lang="es-CO" sz="3100" u="sng" dirty="0"/>
              <a:t>La Biblia revela que la Ley de Dios es el objeto de los ataques de Satanás, y que la guerra del diablo contra ella alcanzará su mayor intensidad poco antes de la segunda venida</a:t>
            </a:r>
            <a:r>
              <a:rPr lang="es-CO" sz="3100" dirty="0"/>
              <a:t>. La profecía indica que Satanás inducirá a la vasta mayoría de los seres humanos a que desobedezcan a Dios </a:t>
            </a:r>
            <a:r>
              <a:rPr lang="es-CO" sz="3100" b="1" dirty="0"/>
              <a:t>(Apoc.12:9). </a:t>
            </a:r>
            <a:r>
              <a:rPr lang="es-CO" sz="3100" dirty="0"/>
              <a:t>Obrando a través del poder de "</a:t>
            </a:r>
            <a:r>
              <a:rPr lang="es-CO" sz="3100" i="1" dirty="0">
                <a:latin typeface="Agency FB" pitchFamily="34" charset="0"/>
              </a:rPr>
              <a:t>la bestia</a:t>
            </a:r>
            <a:r>
              <a:rPr lang="es-CO" sz="3100" dirty="0"/>
              <a:t>", dirigirá la atención del mundo hacia la bestia en vez de Dios </a:t>
            </a:r>
            <a:r>
              <a:rPr lang="es-CO" sz="3100" b="1" dirty="0"/>
              <a:t>(Apoc.13:3).</a:t>
            </a:r>
          </a:p>
          <a:p>
            <a:endParaRPr lang="es-CO" b="1" dirty="0"/>
          </a:p>
        </p:txBody>
      </p:sp>
    </p:spTree>
    <p:extLst>
      <p:ext uri="{BB962C8B-B14F-4D97-AF65-F5344CB8AC3E}">
        <p14:creationId xmlns:p14="http://schemas.microsoft.com/office/powerpoint/2010/main" val="244225651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063552" y="260648"/>
            <a:ext cx="7992888" cy="6336704"/>
          </a:xfrm>
          <a:solidFill>
            <a:schemeClr val="accent4">
              <a:lumMod val="20000"/>
              <a:lumOff val="80000"/>
            </a:schemeClr>
          </a:solidFill>
          <a:scene3d>
            <a:camera prst="orthographicFront"/>
            <a:lightRig rig="threePt" dir="t"/>
          </a:scene3d>
          <a:sp3d>
            <a:bevelT w="165100" prst="coolSlant"/>
          </a:sp3d>
        </p:spPr>
        <p:txBody>
          <a:bodyPr>
            <a:normAutofit/>
          </a:bodyPr>
          <a:lstStyle/>
          <a:p>
            <a:pPr marL="0" indent="0">
              <a:buNone/>
            </a:pPr>
            <a:r>
              <a:rPr lang="es-CO" sz="6400" b="1" dirty="0"/>
              <a:t>1</a:t>
            </a:r>
            <a:r>
              <a:rPr lang="es-CO" sz="4500" b="1" dirty="0"/>
              <a:t>. La ley bajo ataque</a:t>
            </a:r>
            <a:r>
              <a:rPr lang="es-CO" b="1" dirty="0"/>
              <a:t>.</a:t>
            </a:r>
            <a:r>
              <a:rPr lang="es-CO" dirty="0"/>
              <a:t> </a:t>
            </a:r>
          </a:p>
          <a:p>
            <a:pPr marL="400050" lvl="1" indent="0">
              <a:buNone/>
            </a:pPr>
            <a:r>
              <a:rPr lang="es-CO" dirty="0"/>
              <a:t>Daniel 7 describe este mismo poder, el diablo, utilizando a la bestia, pero ahora, simbolizándolo con un pequeño cuerno. Que estudiaremos más adelante. </a:t>
            </a:r>
          </a:p>
          <a:p>
            <a:pPr marL="400050" lvl="1" indent="0">
              <a:buNone/>
            </a:pPr>
            <a:endParaRPr lang="es-CO" dirty="0"/>
          </a:p>
          <a:p>
            <a:pPr marL="400050" lvl="1" indent="0">
              <a:buNone/>
            </a:pPr>
            <a:r>
              <a:rPr lang="es-CO" dirty="0"/>
              <a:t>Ese capítulo habla de cuatro grandes bestias, a las cuales, y desde los tiempos de Cristo, los comentadores bíblicos han identificado como los poderes mundiales de Babilonia, Medo-Persia, Grecia y Roma. </a:t>
            </a:r>
          </a:p>
          <a:p>
            <a:pPr marL="400050" lvl="1" indent="0">
              <a:buNone/>
            </a:pPr>
            <a:endParaRPr lang="es-CO" dirty="0"/>
          </a:p>
          <a:p>
            <a:pPr marL="400050" lvl="1" indent="0">
              <a:buNone/>
            </a:pPr>
            <a:r>
              <a:rPr lang="es-CO" dirty="0"/>
              <a:t>Los diez cuernos de la cuarta bestia representan las divisiones del Imperio romano en la época de su caída </a:t>
            </a:r>
            <a:r>
              <a:rPr lang="es-CO" b="1" dirty="0"/>
              <a:t>(año 476 D.C.</a:t>
            </a:r>
            <a:r>
              <a:rPr lang="es-CO" dirty="0"/>
              <a:t>).Verso </a:t>
            </a:r>
            <a:r>
              <a:rPr lang="es-CO" b="1" dirty="0"/>
              <a:t>17</a:t>
            </a:r>
          </a:p>
        </p:txBody>
      </p:sp>
    </p:spTree>
    <p:extLst>
      <p:ext uri="{BB962C8B-B14F-4D97-AF65-F5344CB8AC3E}">
        <p14:creationId xmlns:p14="http://schemas.microsoft.com/office/powerpoint/2010/main" val="2606546016"/>
      </p:ext>
    </p:extLst>
  </p:cSld>
  <p:clrMapOvr>
    <a:masterClrMapping/>
  </p:clrMapOvr>
  <p:transition spd="slow">
    <p:cove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7529" y="298450"/>
            <a:ext cx="8424936" cy="6261100"/>
          </a:xfrm>
          <a:prstGeom prst="rect">
            <a:avLst/>
          </a:prstGeom>
          <a:solidFill>
            <a:schemeClr val="bg2">
              <a:lumMod val="90000"/>
            </a:schemeClr>
          </a:solidFill>
          <a:ln>
            <a:noFill/>
          </a:ln>
          <a:effectLst/>
        </p:spPr>
      </p:pic>
    </p:spTree>
    <p:extLst>
      <p:ext uri="{BB962C8B-B14F-4D97-AF65-F5344CB8AC3E}">
        <p14:creationId xmlns:p14="http://schemas.microsoft.com/office/powerpoint/2010/main" val="211744389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81200" y="404664"/>
            <a:ext cx="5842992" cy="2880320"/>
          </a:xfrm>
        </p:spPr>
        <p:txBody>
          <a:bodyPr>
            <a:noAutofit/>
          </a:bodyPr>
          <a:lstStyle/>
          <a:p>
            <a:r>
              <a:rPr lang="es-CO" sz="2400" dirty="0"/>
              <a:t>La visión de Daniel enfoca el cuerno pequeño, un poder terrible y blasfemo que surgió entre los diez cuernos, significando el surgimiento de un poder asombroso después de la desintegración del Imperio Romano. Que a medida que se iba desarrollando derribaría a tres cuernos, </a:t>
            </a:r>
          </a:p>
        </p:txBody>
      </p:sp>
      <p:pic>
        <p:nvPicPr>
          <p:cNvPr id="307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80358" y="347664"/>
            <a:ext cx="2272970" cy="2865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4138756" y="3576399"/>
            <a:ext cx="6214573" cy="3046988"/>
          </a:xfrm>
          <a:prstGeom prst="rect">
            <a:avLst/>
          </a:prstGeom>
        </p:spPr>
        <p:txBody>
          <a:bodyPr wrap="square">
            <a:spAutoFit/>
          </a:bodyPr>
          <a:lstStyle/>
          <a:p>
            <a:r>
              <a:rPr lang="es-CO" sz="2400" dirty="0"/>
              <a:t>Este poder </a:t>
            </a:r>
            <a:r>
              <a:rPr lang="es-CO" sz="2400" u="sng" dirty="0"/>
              <a:t>procuraría</a:t>
            </a:r>
            <a:r>
              <a:rPr lang="es-CO" sz="2400" dirty="0"/>
              <a:t> cambiar la Ley de Dios </a:t>
            </a:r>
            <a:r>
              <a:rPr lang="es-CO" sz="2400" b="1" dirty="0"/>
              <a:t>(Dan.7:25) </a:t>
            </a:r>
            <a:r>
              <a:rPr lang="es-CO" sz="2400" dirty="0"/>
              <a:t>y había de continuar hasta el retorno de Cristo. Por sí mismo, este ataque es evidencia de que la ley continuaría teniendo significado en el plan de salvación. La visión termina asegurándole al pueblo de Dios que este poder no logrará eliminar la ley, porque el juicio destruirá al cuerno pequeño </a:t>
            </a:r>
            <a:r>
              <a:rPr lang="es-CO" sz="2400" b="1" dirty="0"/>
              <a:t>(Dan.7:11,26-28).</a:t>
            </a:r>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3512" y="3576400"/>
            <a:ext cx="2435243"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59704857"/>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919536" y="274638"/>
            <a:ext cx="8291264" cy="1143000"/>
          </a:xfrm>
          <a:solidFill>
            <a:schemeClr val="accent4">
              <a:lumMod val="40000"/>
              <a:lumOff val="60000"/>
            </a:schemeClr>
          </a:solidFill>
          <a:scene3d>
            <a:camera prst="orthographicFront"/>
            <a:lightRig rig="threePt" dir="t"/>
          </a:scene3d>
          <a:sp3d>
            <a:bevelT w="165100" prst="coolSlant"/>
          </a:sp3d>
        </p:spPr>
        <p:txBody>
          <a:bodyPr>
            <a:noAutofit/>
          </a:bodyPr>
          <a:lstStyle/>
          <a:p>
            <a:r>
              <a:rPr lang="es-CO" sz="2800" b="1" i="1" dirty="0"/>
              <a:t>La mezcla de hierro y barro en sus pies indica la alianza realizada por este poder religioso con la política.</a:t>
            </a:r>
          </a:p>
        </p:txBody>
      </p:sp>
      <p:sp>
        <p:nvSpPr>
          <p:cNvPr id="3" name="2 Marcador de contenido"/>
          <p:cNvSpPr>
            <a:spLocks noGrp="1"/>
          </p:cNvSpPr>
          <p:nvPr>
            <p:ph idx="1"/>
          </p:nvPr>
        </p:nvSpPr>
        <p:spPr>
          <a:xfrm>
            <a:off x="1981200" y="5013176"/>
            <a:ext cx="8229600" cy="1296144"/>
          </a:xfrm>
          <a:solidFill>
            <a:schemeClr val="accent4">
              <a:lumMod val="40000"/>
              <a:lumOff val="60000"/>
            </a:schemeClr>
          </a:solidFill>
          <a:scene3d>
            <a:camera prst="orthographicFront"/>
            <a:lightRig rig="threePt" dir="t"/>
          </a:scene3d>
          <a:sp3d>
            <a:bevelT w="165100" prst="coolSlant"/>
          </a:sp3d>
        </p:spPr>
        <p:txBody>
          <a:bodyPr/>
          <a:lstStyle/>
          <a:p>
            <a:pPr marL="0" indent="0" algn="ctr">
              <a:buNone/>
            </a:pPr>
            <a:r>
              <a:rPr lang="es-CO" b="1" dirty="0"/>
              <a:t>La historia y las evidencias demuestran el cumplimiento de esta asombrosa profecía.</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3552" y="1916832"/>
            <a:ext cx="3816424" cy="269555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10768" y="1916832"/>
            <a:ext cx="3989687" cy="269555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6325948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31625" y="404664"/>
            <a:ext cx="8229600" cy="2592288"/>
          </a:xfrm>
        </p:spPr>
        <p:txBody>
          <a:bodyPr>
            <a:normAutofit fontScale="85000" lnSpcReduction="20000"/>
          </a:bodyPr>
          <a:lstStyle/>
          <a:p>
            <a:pPr marL="0" indent="0">
              <a:buNone/>
            </a:pPr>
            <a:r>
              <a:rPr lang="es-CO" sz="5200" b="1" dirty="0"/>
              <a:t>2. </a:t>
            </a:r>
            <a:r>
              <a:rPr lang="es-CO" sz="4100" b="1" dirty="0"/>
              <a:t>Los santos defienden la ley. </a:t>
            </a:r>
          </a:p>
          <a:p>
            <a:pPr marL="400050" lvl="1" indent="0">
              <a:buNone/>
            </a:pPr>
            <a:r>
              <a:rPr lang="es-CO" sz="3300" dirty="0"/>
              <a:t>La obediencia caracteriza a los santos que esperan la segunda venida. En el conflicto final se unen para exaltar la Ley de Dios. La Escritura los describe como "</a:t>
            </a:r>
            <a:r>
              <a:rPr lang="es-CO" sz="3300" dirty="0">
                <a:latin typeface="Agency FB" pitchFamily="34" charset="0"/>
              </a:rPr>
              <a:t>los que guardan los mandamientos de Dios y tienen el testimonio de Jesucristo</a:t>
            </a:r>
            <a:r>
              <a:rPr lang="es-CO" sz="3300" dirty="0"/>
              <a:t>" </a:t>
            </a:r>
            <a:r>
              <a:rPr lang="es-CO" sz="3300" b="1" dirty="0"/>
              <a:t>(Apoc.12:17; 14:12) </a:t>
            </a:r>
            <a:r>
              <a:rPr lang="es-CO" sz="3300" dirty="0"/>
              <a:t>y esperan con paciencia el retorno de Cristo.</a:t>
            </a:r>
          </a:p>
        </p:txBody>
      </p:sp>
      <p:sp>
        <p:nvSpPr>
          <p:cNvPr id="4" name="3 Rectángulo"/>
          <p:cNvSpPr/>
          <p:nvPr/>
        </p:nvSpPr>
        <p:spPr>
          <a:xfrm>
            <a:off x="2035154" y="3212976"/>
            <a:ext cx="5356990" cy="3416320"/>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sz="2400" dirty="0"/>
              <a:t>En preparación para la segunda venida, este grupo de creyentes proclaman el Evangelio, llamando a otros a adorar al Señor como Creador </a:t>
            </a:r>
            <a:r>
              <a:rPr lang="es-CO" sz="2400" b="1" dirty="0"/>
              <a:t>(Apoc.14:6,7). </a:t>
            </a:r>
            <a:r>
              <a:rPr lang="es-CO" sz="2400" dirty="0"/>
              <a:t>Los que adoran a Dios en amor le obedecerán; el apóstol Juan declaró: "</a:t>
            </a:r>
            <a:r>
              <a:rPr lang="es-CO" sz="2400" dirty="0">
                <a:latin typeface="Agency FB" pitchFamily="34" charset="0"/>
              </a:rPr>
              <a:t>Este es el amor a Dios, que guardemos sus mandamientos; y sus mandamientos no son gravosos</a:t>
            </a:r>
            <a:r>
              <a:rPr lang="es-CO" sz="2400" dirty="0"/>
              <a:t>" </a:t>
            </a:r>
            <a:r>
              <a:rPr lang="es-CO" sz="2400" b="1" dirty="0"/>
              <a:t>(1 Juan 5:3).</a:t>
            </a:r>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36160" y="3429000"/>
            <a:ext cx="2880320" cy="2952328"/>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96928628"/>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81200" y="332656"/>
            <a:ext cx="4906888" cy="2592288"/>
          </a:xfrm>
        </p:spPr>
        <p:txBody>
          <a:bodyPr>
            <a:normAutofit/>
          </a:bodyPr>
          <a:lstStyle/>
          <a:p>
            <a:pPr marL="0" indent="0">
              <a:buNone/>
            </a:pPr>
            <a:r>
              <a:rPr lang="es-CO" b="1" dirty="0"/>
              <a:t>3. Los juicios de Dios y la ley.</a:t>
            </a:r>
          </a:p>
          <a:p>
            <a:pPr marL="400050" lvl="1" indent="0">
              <a:buNone/>
            </a:pPr>
            <a:r>
              <a:rPr lang="es-CO" dirty="0"/>
              <a:t>El juicio de Dios que consiste en las siete últimas plagas que caen sobre los desobedientes, se origina en el templo "</a:t>
            </a:r>
            <a:r>
              <a:rPr lang="es-CO" dirty="0">
                <a:latin typeface="Agency FB" pitchFamily="34" charset="0"/>
              </a:rPr>
              <a:t>del tabernáculo del testimonio</a:t>
            </a:r>
            <a:r>
              <a:rPr lang="es-CO" dirty="0"/>
              <a:t>" en el cielo </a:t>
            </a:r>
            <a:r>
              <a:rPr lang="es-CO" b="1" dirty="0"/>
              <a:t>(Apoc.15:5). </a:t>
            </a:r>
          </a:p>
        </p:txBody>
      </p:sp>
      <p:pic>
        <p:nvPicPr>
          <p:cNvPr id="10242" name="Picture 2" descr="http://www.elevangelioeterno.com/v2/images/imagenes-web/doctrinas/la_ley/clip_image0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04112" y="116632"/>
            <a:ext cx="3268960" cy="2736304"/>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919536" y="3140968"/>
            <a:ext cx="8453536" cy="3539430"/>
          </a:xfrm>
          <a:prstGeom prst="rect">
            <a:avLst/>
          </a:prstGeom>
          <a:solidFill>
            <a:schemeClr val="accent3">
              <a:lumMod val="20000"/>
              <a:lumOff val="80000"/>
            </a:schemeClr>
          </a:solidFill>
          <a:scene3d>
            <a:camera prst="orthographicFront"/>
            <a:lightRig rig="threePt" dir="t"/>
          </a:scene3d>
          <a:sp3d>
            <a:bevelT w="165100" prst="coolSlant"/>
          </a:sp3d>
        </p:spPr>
        <p:txBody>
          <a:bodyPr wrap="square">
            <a:spAutoFit/>
          </a:bodyPr>
          <a:lstStyle/>
          <a:p>
            <a:r>
              <a:rPr lang="es-CO" sz="2800" dirty="0"/>
              <a:t>En Israel se conocía bien el término el tabernáculo del testimonio; designaba el tabernáculo que Moisés había construido </a:t>
            </a:r>
            <a:r>
              <a:rPr lang="es-CO" sz="2800" b="1" dirty="0"/>
              <a:t>(Núm.1:50,53; 17:8; 18:2). </a:t>
            </a:r>
            <a:r>
              <a:rPr lang="es-CO" sz="2800" dirty="0"/>
              <a:t>Se lo llamaba así porque el tabernáculo contenía "el arca del testimonio" </a:t>
            </a:r>
            <a:r>
              <a:rPr lang="es-CO" sz="2800" b="1" dirty="0"/>
              <a:t>(Exo.26:34), </a:t>
            </a:r>
            <a:r>
              <a:rPr lang="es-CO" sz="2800" dirty="0"/>
              <a:t>la cual contenía las tablas del "testimonio" </a:t>
            </a:r>
            <a:r>
              <a:rPr lang="es-CO" sz="2800" b="1" dirty="0"/>
              <a:t>(Exo.31:18).</a:t>
            </a:r>
            <a:r>
              <a:rPr lang="es-CO" sz="2800" dirty="0"/>
              <a:t> Vemos así que los Diez Mandamientos son el "testimonio" de la voluntad divina, revelado a la humanidad </a:t>
            </a:r>
            <a:r>
              <a:rPr lang="es-CO" sz="2800" b="1" dirty="0"/>
              <a:t>(Exo.34:28,29). </a:t>
            </a:r>
          </a:p>
        </p:txBody>
      </p:sp>
      <p:sp>
        <p:nvSpPr>
          <p:cNvPr id="5" name="4 Rectángulo"/>
          <p:cNvSpPr/>
          <p:nvPr/>
        </p:nvSpPr>
        <p:spPr>
          <a:xfrm>
            <a:off x="7104112" y="1772816"/>
            <a:ext cx="3268960" cy="923330"/>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pPr algn="ctr"/>
            <a:r>
              <a:rPr lang="es-CO" b="1" dirty="0"/>
              <a:t>Las plagas son derramadas una ves se termine el tiempo de gracia.</a:t>
            </a:r>
          </a:p>
        </p:txBody>
      </p:sp>
    </p:spTree>
    <p:extLst>
      <p:ext uri="{BB962C8B-B14F-4D97-AF65-F5344CB8AC3E}">
        <p14:creationId xmlns:p14="http://schemas.microsoft.com/office/powerpoint/2010/main" val="1136373735"/>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81200" y="188640"/>
            <a:ext cx="8229600" cy="2160240"/>
          </a:xfrm>
          <a:solidFill>
            <a:schemeClr val="accent3">
              <a:lumMod val="40000"/>
              <a:lumOff val="60000"/>
            </a:schemeClr>
          </a:solidFill>
          <a:scene3d>
            <a:camera prst="orthographicFront"/>
            <a:lightRig rig="threePt" dir="t"/>
          </a:scene3d>
          <a:sp3d>
            <a:bevelT w="165100" prst="coolSlant"/>
          </a:sp3d>
        </p:spPr>
        <p:txBody>
          <a:bodyPr>
            <a:noAutofit/>
          </a:bodyPr>
          <a:lstStyle/>
          <a:p>
            <a:pPr marL="0" indent="0" algn="ctr">
              <a:buNone/>
            </a:pPr>
            <a:r>
              <a:rPr lang="es-CO" dirty="0"/>
              <a:t>Pero </a:t>
            </a:r>
            <a:r>
              <a:rPr lang="es-CO" b="1" dirty="0"/>
              <a:t>Apoc.20:5</a:t>
            </a:r>
            <a:r>
              <a:rPr lang="es-CO" dirty="0"/>
              <a:t>, dice que "</a:t>
            </a:r>
            <a:r>
              <a:rPr lang="es-CO" dirty="0">
                <a:latin typeface="Agency FB" pitchFamily="34" charset="0"/>
              </a:rPr>
              <a:t>fue abierto en el cielo el templo del tabernáculo del testimonio</a:t>
            </a:r>
            <a:r>
              <a:rPr lang="es-CO" dirty="0"/>
              <a:t>". La estructura que erigió Moisés era simplemente una copia del templo celestial </a:t>
            </a:r>
            <a:r>
              <a:rPr lang="es-CO" b="1" dirty="0"/>
              <a:t>(Exo.25:8,40;Heb.8:1-5); </a:t>
            </a:r>
            <a:r>
              <a:rPr lang="es-CO" dirty="0"/>
              <a:t>el gran original de los Diez Mandamientos está allí guardado. </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9576" y="2578615"/>
            <a:ext cx="3528392" cy="23439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8048" y="2597238"/>
            <a:ext cx="3456384" cy="23439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063552" y="5157192"/>
            <a:ext cx="8064896" cy="1569660"/>
          </a:xfrm>
          <a:prstGeom prst="rect">
            <a:avLst/>
          </a:prstGeom>
          <a:solidFill>
            <a:schemeClr val="accent3">
              <a:lumMod val="40000"/>
              <a:lumOff val="60000"/>
            </a:schemeClr>
          </a:solidFill>
          <a:scene3d>
            <a:camera prst="orthographicFront"/>
            <a:lightRig rig="threePt" dir="t"/>
          </a:scene3d>
          <a:sp3d>
            <a:bevelT w="165100" prst="coolSlant"/>
          </a:sp3d>
        </p:spPr>
        <p:txBody>
          <a:bodyPr wrap="square">
            <a:spAutoFit/>
          </a:bodyPr>
          <a:lstStyle/>
          <a:p>
            <a:pPr algn="ctr"/>
            <a:r>
              <a:rPr lang="es-CO" sz="2400" dirty="0"/>
              <a:t>El hecho de que los juicios del tiempo del fin se hallan íntimamente relacionados con la transgresión de la Ley de Dios, añade evidencia a favor de la perpetuidad de los Diez Mandamientos.</a:t>
            </a:r>
          </a:p>
        </p:txBody>
      </p:sp>
    </p:spTree>
    <p:extLst>
      <p:ext uri="{BB962C8B-B14F-4D97-AF65-F5344CB8AC3E}">
        <p14:creationId xmlns:p14="http://schemas.microsoft.com/office/powerpoint/2010/main" val="12066432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981200" y="332656"/>
            <a:ext cx="8229600" cy="6192688"/>
          </a:xfrm>
          <a:solidFill>
            <a:schemeClr val="accent4">
              <a:lumMod val="50000"/>
            </a:schemeClr>
          </a:solidFill>
          <a:scene3d>
            <a:camera prst="orthographicFront"/>
            <a:lightRig rig="threePt" dir="t"/>
          </a:scene3d>
          <a:sp3d>
            <a:bevelT w="165100" prst="coolSlant"/>
          </a:sp3d>
        </p:spPr>
        <p:txBody>
          <a:bodyPr>
            <a:normAutofit fontScale="92500" lnSpcReduction="10000"/>
          </a:bodyPr>
          <a:lstStyle/>
          <a:p>
            <a:pPr marL="0" indent="0" algn="ctr">
              <a:buNone/>
            </a:pPr>
            <a:r>
              <a:rPr lang="es-CO" dirty="0">
                <a:solidFill>
                  <a:schemeClr val="bg1"/>
                </a:solidFill>
              </a:rPr>
              <a:t>El libro de Apocalipsis también muestra la apertura del templo celestial, lo cual descubre ante la vista "el arca de su pacto" </a:t>
            </a:r>
            <a:r>
              <a:rPr lang="es-CO" b="1" dirty="0">
                <a:solidFill>
                  <a:schemeClr val="bg1"/>
                </a:solidFill>
              </a:rPr>
              <a:t>(Apoc.11:19). </a:t>
            </a:r>
            <a:r>
              <a:rPr lang="es-CO" dirty="0">
                <a:solidFill>
                  <a:schemeClr val="bg1"/>
                </a:solidFill>
              </a:rPr>
              <a:t>La expresión arca del pacto designaba el arca del santuario terrenal, la cual contenía las tablas con "las palabras del pacto", los Diez Mandamientos </a:t>
            </a:r>
            <a:r>
              <a:rPr lang="es-CO" b="1" dirty="0">
                <a:solidFill>
                  <a:schemeClr val="bg1"/>
                </a:solidFill>
              </a:rPr>
              <a:t>(Exo.34:27; 10:33; Deut.9:9).</a:t>
            </a:r>
            <a:endParaRPr lang="es-CO" dirty="0"/>
          </a:p>
          <a:p>
            <a:pPr marL="0" indent="0" algn="ctr">
              <a:buNone/>
            </a:pPr>
            <a:endParaRPr lang="es-CO" b="1" dirty="0">
              <a:solidFill>
                <a:srgbClr val="FFFF00"/>
              </a:solidFill>
            </a:endParaRPr>
          </a:p>
          <a:p>
            <a:pPr marL="0" indent="0" algn="ctr">
              <a:buNone/>
            </a:pPr>
            <a:r>
              <a:rPr lang="es-CO" b="1" dirty="0">
                <a:solidFill>
                  <a:srgbClr val="FFFF00"/>
                </a:solidFill>
              </a:rPr>
              <a:t>El arca del pacto que se halla en el santuario celestial es el arca original que contiene las palabras del pacto eterno el Decálogo original. </a:t>
            </a:r>
          </a:p>
          <a:p>
            <a:pPr marL="0" indent="0" algn="ctr">
              <a:buNone/>
            </a:pPr>
            <a:endParaRPr lang="es-CO" b="1" dirty="0">
              <a:solidFill>
                <a:srgbClr val="FFFF00"/>
              </a:solidFill>
            </a:endParaRPr>
          </a:p>
          <a:p>
            <a:pPr marL="0" indent="0" algn="ctr">
              <a:buNone/>
            </a:pPr>
            <a:r>
              <a:rPr lang="es-CO" b="1" dirty="0">
                <a:solidFill>
                  <a:schemeClr val="bg1"/>
                </a:solidFill>
              </a:rPr>
              <a:t>E</a:t>
            </a:r>
            <a:r>
              <a:rPr lang="es-CO" dirty="0">
                <a:solidFill>
                  <a:schemeClr val="bg1"/>
                </a:solidFill>
              </a:rPr>
              <a:t>s claro, entonces, que el tiempo de los juicios finales que Dios envía sobre el mundo </a:t>
            </a:r>
            <a:r>
              <a:rPr lang="es-CO" b="1" dirty="0">
                <a:solidFill>
                  <a:schemeClr val="bg1"/>
                </a:solidFill>
              </a:rPr>
              <a:t>(Apoc.11:18) </a:t>
            </a:r>
            <a:r>
              <a:rPr lang="es-CO" dirty="0">
                <a:solidFill>
                  <a:schemeClr val="bg1"/>
                </a:solidFill>
              </a:rPr>
              <a:t>está relacionado con la apertura del templo celestial, con su punto focal en el arca que contiene los Diez Mandamientos; en verdad, esta escena constituye un cuadro apropiado de la magnificación de la Ley de Dios como la norma del juicio.</a:t>
            </a:r>
          </a:p>
          <a:p>
            <a:endParaRPr lang="es-CO" dirty="0"/>
          </a:p>
          <a:p>
            <a:endParaRPr lang="es-CO" dirty="0"/>
          </a:p>
        </p:txBody>
      </p:sp>
    </p:spTree>
    <p:extLst>
      <p:ext uri="{BB962C8B-B14F-4D97-AF65-F5344CB8AC3E}">
        <p14:creationId xmlns:p14="http://schemas.microsoft.com/office/powerpoint/2010/main" val="418878119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3400</Words>
  <Application>Microsoft Office PowerPoint</Application>
  <PresentationFormat>Panorámica</PresentationFormat>
  <Paragraphs>103</Paragraphs>
  <Slides>30</Slides>
  <Notes>0</Notes>
  <HiddenSlides>0</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30</vt:i4>
      </vt:variant>
    </vt:vector>
  </HeadingPairs>
  <TitlesOfParts>
    <vt:vector size="37" baseType="lpstr">
      <vt:lpstr>Agency FB</vt:lpstr>
      <vt:lpstr>Algerian</vt:lpstr>
      <vt:lpstr>Arial</vt:lpstr>
      <vt:lpstr>Bodoni MT Black</vt:lpstr>
      <vt:lpstr>Calibri</vt:lpstr>
      <vt:lpstr>Calibri Light</vt:lpstr>
      <vt:lpstr>Tema de Office</vt:lpstr>
      <vt:lpstr>Presentación de PowerPoint</vt:lpstr>
      <vt:lpstr>El Propósito de la Ley</vt:lpstr>
      <vt:lpstr>Presentación de PowerPoint</vt:lpstr>
      <vt:lpstr>Presentación de PowerPoint</vt:lpstr>
      <vt:lpstr>Presentación de PowerPoint</vt:lpstr>
      <vt:lpstr>Presentación de PowerPoint</vt:lpstr>
      <vt:lpstr>Esto explica el porqué muchos no quieren saber nada de Dios, a semejanza de Adán y Eva, se esconden.  Ver Ge.3:8.</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La Perpetuidad de la Ley</vt:lpstr>
      <vt:lpstr>Por cuanto: «el pecado es infracción de la ley» Dios expulsó a Satanás del cielo, castigó a Caín, y sentenció a muerte a los antediluvianos.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La mezcla de hierro y barro en sus pies indica la alianza realizada por este poder religioso con la política.</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Usuario</dc:creator>
  <cp:lastModifiedBy>Usuario</cp:lastModifiedBy>
  <cp:revision>1</cp:revision>
  <dcterms:created xsi:type="dcterms:W3CDTF">2016-12-27T12:56:47Z</dcterms:created>
  <dcterms:modified xsi:type="dcterms:W3CDTF">2016-12-27T12:57:20Z</dcterms:modified>
</cp:coreProperties>
</file>